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5"/>
  </p:notesMasterIdLst>
  <p:sldIdLst>
    <p:sldId id="26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0" r:id="rId32"/>
    <p:sldId id="295" r:id="rId33"/>
    <p:sldId id="292" r:id="rId34"/>
    <p:sldId id="294" r:id="rId35"/>
    <p:sldId id="296" r:id="rId36"/>
    <p:sldId id="298" r:id="rId37"/>
    <p:sldId id="301" r:id="rId38"/>
    <p:sldId id="299" r:id="rId39"/>
    <p:sldId id="300" r:id="rId40"/>
    <p:sldId id="303" r:id="rId41"/>
    <p:sldId id="302" r:id="rId42"/>
    <p:sldId id="305" r:id="rId43"/>
    <p:sldId id="306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72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3F589-2440-4B31-8F32-1E84E1E5B816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E2698-DB49-46DF-A9DC-36719FFB2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401267" y="915079"/>
            <a:ext cx="4055466" cy="31335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5550" y="4352734"/>
            <a:ext cx="4769781" cy="347838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401267" y="915079"/>
            <a:ext cx="4055466" cy="31335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5550" y="4352734"/>
            <a:ext cx="4769781" cy="347838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401267" y="915079"/>
            <a:ext cx="4055466" cy="31335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143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5550" y="4352734"/>
            <a:ext cx="4769781" cy="347838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401267" y="915079"/>
            <a:ext cx="4055466" cy="31335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5550" y="4352734"/>
            <a:ext cx="4769781" cy="347838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401267" y="915079"/>
            <a:ext cx="4055466" cy="31335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5550" y="4352734"/>
            <a:ext cx="4769781" cy="347838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E2698-DB49-46DF-A9DC-36719FFB2D46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9AA5015-01E0-440D-8A7C-014A42F569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photoworks.ru/fullscreen.aspx?id=498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foto.spbland.ru/data/media/15/lrg_116644_Sl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ganjafoto.ru/image.php?aid=80444&amp;pid=321351" TargetMode="Externa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Тест по теме «Зона арктических пустынь»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1295400"/>
            <a:ext cx="8305800" cy="5562600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58204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Зима в тундре долгая(8-9 месяцев) и очень суровая ( мороз  до –60). В середине зимы примерно 2 месяца длится полярная ночь. На небе можно увидеть полярные сияния.</a:t>
            </a:r>
            <a:endParaRPr lang="ru-RU" b="1" dirty="0"/>
          </a:p>
        </p:txBody>
      </p:sp>
      <p:pic>
        <p:nvPicPr>
          <p:cNvPr id="7" name="Picture 6" descr="Тундр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928803"/>
            <a:ext cx="4038600" cy="2357453"/>
          </a:xfrm>
          <a:prstGeom prst="rect">
            <a:avLst/>
          </a:prstGeom>
          <a:noFill/>
        </p:spPr>
      </p:pic>
      <p:pic>
        <p:nvPicPr>
          <p:cNvPr id="9" name="Picture 9" descr="49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928803"/>
            <a:ext cx="4000527" cy="235745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8596" y="4500570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В тундре постоянно дуют очень сильные ветры. Зимой нередко бывает пурга и скорость ветра достигает 30—40 м в секунду. Взметая тучи снега, сбивая с ног людей и переворачивая нарты с оленями, беснуется пурга на бескрайних просторах тундры. Нередко она продолжается 5—6 дней. Ветры сдувают снег с возвышенностей в лощины, долины рек и оголившаяся земля сильно промерзает</a:t>
            </a:r>
            <a:r>
              <a:rPr lang="ru-RU" sz="2000" b="1" dirty="0" smtClean="0">
                <a:solidFill>
                  <a:srgbClr val="002060"/>
                </a:solidFill>
              </a:rPr>
              <a:t>.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f79da5677268c160dd56848bfbf0256_summerkam3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115888"/>
            <a:ext cx="4464050" cy="3087687"/>
          </a:xfrm>
          <a:prstGeom prst="rect">
            <a:avLst/>
          </a:prstGeom>
          <a:noFill/>
        </p:spPr>
      </p:pic>
      <p:pic>
        <p:nvPicPr>
          <p:cNvPr id="5" name="Picture 5" descr="3627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42853"/>
            <a:ext cx="4138645" cy="30718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3643314"/>
            <a:ext cx="82153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Климат в тундре суровый, лето очень короткое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 (2-3 месяца) и холодное. Температура в июле не превышает +14 С. И хотя наступает полярный день, часто бывают заморозки, а иногда даже выпадает снег. Солнце не заходит почти 2 месяца, но его лучи слабо нагревают землю. Круглый год в тундре дуют холодные ветры. Тундровая зона имеет очень большую протяженность с запада на восток. Растительный покров этой зоны не одинаков в западных и восточных районах.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357166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За короткое лето поверхность тундры оттаивает примерно на 40 см в глубину, а ниже  ( почти 500 м) лежит слой многолетней мерзлоты, который никогда не оттаивает.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79388" y="5157788"/>
            <a:ext cx="87487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Многолетняя мерзлота не пропускает дождевую и </a:t>
            </a:r>
          </a:p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талую воду на глубину. А с поверхности вода испаряется медленно из-за низкой температуры. Поэтому в тундре много болот и озёр, а почва влажная.</a:t>
            </a:r>
          </a:p>
        </p:txBody>
      </p:sp>
      <p:pic>
        <p:nvPicPr>
          <p:cNvPr id="14344" name="Picture 8" descr="Надводные растения (осоки, сабельник) на Семеновском озере в городе Мурманск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115888"/>
            <a:ext cx="6553200" cy="49164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3786214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Сухие места в тундре заняты лишайниками. Самый распространенный из них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ягель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.</a:t>
            </a:r>
            <a:endParaRPr lang="ru-RU" sz="20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4194175" y="2492375"/>
            <a:ext cx="2322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folHlink"/>
                </a:solidFill>
              </a:rPr>
              <a:t>зелёный мох</a:t>
            </a:r>
          </a:p>
        </p:txBody>
      </p:sp>
      <p:pic>
        <p:nvPicPr>
          <p:cNvPr id="119812" name="Picture 4" descr="Зеленые мх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88913"/>
            <a:ext cx="3724275" cy="2790825"/>
          </a:xfrm>
          <a:prstGeom prst="rect">
            <a:avLst/>
          </a:prstGeom>
          <a:noFill/>
        </p:spPr>
      </p:pic>
      <p:pic>
        <p:nvPicPr>
          <p:cNvPr id="119813" name="Picture 5" descr="Торфяное месторождение &quot;Пелецкий Мох&quot;. Тверская область, Жарковский райо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716338"/>
            <a:ext cx="3810000" cy="2857500"/>
          </a:xfrm>
          <a:prstGeom prst="rect">
            <a:avLst/>
          </a:prstGeom>
          <a:noFill/>
        </p:spPr>
      </p:pic>
      <p:pic>
        <p:nvPicPr>
          <p:cNvPr id="119814" name="Picture 6" descr="adt00033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3644900"/>
            <a:ext cx="3810000" cy="2857500"/>
          </a:xfrm>
          <a:prstGeom prst="rect">
            <a:avLst/>
          </a:prstGeom>
          <a:noFill/>
        </p:spPr>
      </p:pic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1743075" y="3159125"/>
            <a:ext cx="2430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folHlink"/>
                </a:solidFill>
              </a:rPr>
              <a:t>торфяные мхи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lick?url=http%3A%2F%2Fww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260350"/>
            <a:ext cx="7710487" cy="5699125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5288" y="4908550"/>
            <a:ext cx="85693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dirty="0">
                <a:solidFill>
                  <a:schemeClr val="folHlink"/>
                </a:solidFill>
              </a:rPr>
              <a:t>В короткие месяцы лета тундра превращается в цветочный и ягодный сад. Она пестрит яркими венчиками лепестков, огоньками светятся бусинки брусники, клюквы, морошки, голубеет сизоватая голубика. Не хватило бы и вдесятеро большего, чем теперь, населения, чтобы успеть собрать и сберечь урожаи съедобных ягод!</a:t>
            </a:r>
            <a:r>
              <a:rPr lang="ru-RU" sz="2000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click?url=http%3A%2F%2Fww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260350"/>
            <a:ext cx="7710487" cy="5699125"/>
          </a:xfrm>
          <a:prstGeom prst="rect">
            <a:avLst/>
          </a:prstGeom>
          <a:noFill/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3779838" y="6092825"/>
            <a:ext cx="1993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folHlink"/>
                </a:solidFill>
              </a:rPr>
              <a:t>морошка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cowberrie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333375"/>
            <a:ext cx="7504112" cy="5630863"/>
          </a:xfrm>
          <a:prstGeom prst="rect">
            <a:avLst/>
          </a:prstGeom>
          <a:noFill/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563938" y="6092825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folHlink"/>
                </a:solidFill>
              </a:rPr>
              <a:t>брусника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642910" y="1071546"/>
            <a:ext cx="6531840" cy="359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В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Арктике</a:t>
            </a: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обитают</a:t>
            </a: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животные</a:t>
            </a: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.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..</a:t>
            </a:r>
          </a:p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3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3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3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/>
            </a:r>
            <a:b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а)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бобры</a:t>
            </a: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,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нутрии</a:t>
            </a: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,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хомяки</a:t>
            </a: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;</a:t>
            </a:r>
            <a:b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б)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волки</a:t>
            </a: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,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белые</a:t>
            </a: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медведи</a:t>
            </a: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,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рыси</a:t>
            </a: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;</a:t>
            </a:r>
            <a:b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в)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моржи</a:t>
            </a: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.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тюлени</a:t>
            </a: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,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белые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медведи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ФОТОработы.ru - Denba76 - дары природы - клюкв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260350"/>
            <a:ext cx="7620000" cy="5715000"/>
          </a:xfrm>
          <a:prstGeom prst="rect">
            <a:avLst/>
          </a:prstGeom>
          <a:noFill/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779838" y="6092825"/>
            <a:ext cx="16716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folHlink"/>
                </a:solidFill>
              </a:rPr>
              <a:t>клюква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click?url=http%3A%2F%2Fww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549275"/>
            <a:ext cx="7620000" cy="5010150"/>
          </a:xfrm>
          <a:prstGeom prst="rect">
            <a:avLst/>
          </a:prstGeom>
          <a:noFill/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492500" y="6092825"/>
            <a:ext cx="2014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folHlink"/>
                </a:solidFill>
              </a:rPr>
              <a:t>голубика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p10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549275"/>
            <a:ext cx="6945313" cy="5208588"/>
          </a:xfrm>
          <a:prstGeom prst="rect">
            <a:avLst/>
          </a:prstGeom>
          <a:noFill/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851275" y="6092825"/>
            <a:ext cx="1817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folHlink"/>
                </a:solidFill>
              </a:rPr>
              <a:t>черника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0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tx1"/>
                </a:solidFill>
              </a:rPr>
              <a:t>Карликовая береза</a:t>
            </a:r>
            <a:r>
              <a:rPr lang="ru-RU"/>
              <a:t> </a:t>
            </a:r>
          </a:p>
        </p:txBody>
      </p:sp>
      <p:pic>
        <p:nvPicPr>
          <p:cNvPr id="17442" name="Picture 34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1538" y="1285860"/>
            <a:ext cx="7200900" cy="52578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95287" y="0"/>
            <a:ext cx="8748713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i="1" dirty="0">
                <a:solidFill>
                  <a:srgbClr val="FF0066"/>
                </a:solidFill>
              </a:rPr>
              <a:t>Как приспособлены растения в тундре :</a:t>
            </a:r>
          </a:p>
          <a:p>
            <a:pPr>
              <a:buFontTx/>
              <a:buChar char="•"/>
            </a:pPr>
            <a:r>
              <a:rPr lang="ru-RU" sz="2400" dirty="0">
                <a:solidFill>
                  <a:schemeClr val="folHlink"/>
                </a:solidFill>
              </a:rPr>
              <a:t>карликовые формы растений;</a:t>
            </a:r>
          </a:p>
          <a:p>
            <a:pPr>
              <a:buFontTx/>
              <a:buChar char="•"/>
            </a:pPr>
            <a:r>
              <a:rPr lang="ru-RU" sz="2400" dirty="0">
                <a:solidFill>
                  <a:schemeClr val="folHlink"/>
                </a:solidFill>
              </a:rPr>
              <a:t>их мелкие листья часто свернуты, одеты волосяным </a:t>
            </a:r>
            <a:r>
              <a:rPr lang="ru-RU" sz="2400" dirty="0" smtClean="0">
                <a:solidFill>
                  <a:schemeClr val="folHlink"/>
                </a:solidFill>
              </a:rPr>
              <a:t>покровом </a:t>
            </a:r>
            <a:r>
              <a:rPr lang="ru-RU" sz="2400" dirty="0">
                <a:solidFill>
                  <a:schemeClr val="folHlink"/>
                </a:solidFill>
              </a:rPr>
              <a:t>;</a:t>
            </a:r>
          </a:p>
          <a:p>
            <a:pPr>
              <a:buFontTx/>
              <a:buChar char="•"/>
            </a:pPr>
            <a:r>
              <a:rPr lang="ru-RU" sz="2400" dirty="0">
                <a:solidFill>
                  <a:schemeClr val="folHlink"/>
                </a:solidFill>
              </a:rPr>
              <a:t> растения </a:t>
            </a:r>
            <a:r>
              <a:rPr lang="ru-RU" sz="2400" dirty="0" smtClean="0">
                <a:solidFill>
                  <a:schemeClr val="folHlink"/>
                </a:solidFill>
              </a:rPr>
              <a:t>стелются </a:t>
            </a:r>
            <a:r>
              <a:rPr lang="ru-RU" sz="2400" dirty="0">
                <a:solidFill>
                  <a:schemeClr val="folHlink"/>
                </a:solidFill>
              </a:rPr>
              <a:t>по </a:t>
            </a:r>
            <a:r>
              <a:rPr lang="ru-RU" sz="2400" dirty="0" smtClean="0">
                <a:solidFill>
                  <a:schemeClr val="folHlink"/>
                </a:solidFill>
              </a:rPr>
              <a:t>земле;</a:t>
            </a:r>
            <a:endParaRPr lang="ru-RU" sz="2400" dirty="0">
              <a:solidFill>
                <a:schemeClr val="folHlink"/>
              </a:solidFill>
            </a:endParaRPr>
          </a:p>
          <a:p>
            <a:pPr>
              <a:buFontTx/>
              <a:buChar char="•"/>
            </a:pPr>
            <a:r>
              <a:rPr lang="ru-RU" sz="2400" dirty="0">
                <a:solidFill>
                  <a:schemeClr val="folHlink"/>
                </a:solidFill>
              </a:rPr>
              <a:t> корни расположены близко к поверхности;</a:t>
            </a:r>
          </a:p>
          <a:p>
            <a:pPr>
              <a:buFontTx/>
              <a:buChar char="•"/>
            </a:pPr>
            <a:r>
              <a:rPr lang="ru-RU" sz="2400" dirty="0">
                <a:solidFill>
                  <a:schemeClr val="folHlink"/>
                </a:solidFill>
              </a:rPr>
              <a:t> многие растения  в цветущем состоянии переносят   заморозки;</a:t>
            </a:r>
          </a:p>
          <a:p>
            <a:pPr>
              <a:buFontTx/>
              <a:buChar char="•"/>
            </a:pPr>
            <a:r>
              <a:rPr lang="ru-RU" sz="2400" dirty="0">
                <a:solidFill>
                  <a:schemeClr val="folHlink"/>
                </a:solidFill>
              </a:rPr>
              <a:t> яркая окраска цветов, привлекает насекомых;</a:t>
            </a:r>
          </a:p>
          <a:p>
            <a:pPr>
              <a:buFontTx/>
              <a:buChar char="•"/>
            </a:pPr>
            <a:r>
              <a:rPr lang="ru-RU" sz="2400" dirty="0">
                <a:solidFill>
                  <a:schemeClr val="folHlink"/>
                </a:solidFill>
              </a:rPr>
              <a:t> растения многолетние.</a:t>
            </a:r>
          </a:p>
          <a:p>
            <a:endParaRPr lang="ru-RU" sz="2400" dirty="0">
              <a:solidFill>
                <a:schemeClr val="folHlink"/>
              </a:solidFill>
            </a:endParaRPr>
          </a:p>
          <a:p>
            <a:pPr>
              <a:buFontTx/>
              <a:buChar char="•"/>
            </a:pPr>
            <a:endParaRPr lang="ru-RU" sz="2400" dirty="0">
              <a:solidFill>
                <a:schemeClr val="folHlink"/>
              </a:solidFill>
            </a:endParaRPr>
          </a:p>
          <a:p>
            <a:r>
              <a:rPr lang="ru-RU" sz="2400" dirty="0">
                <a:solidFill>
                  <a:schemeClr val="folHlink"/>
                </a:solidFill>
              </a:rPr>
              <a:t> </a:t>
            </a:r>
          </a:p>
        </p:txBody>
      </p:sp>
      <p:pic>
        <p:nvPicPr>
          <p:cNvPr id="36869" name="Picture 5" descr="874444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075" y="3624263"/>
            <a:ext cx="4897438" cy="32607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87313" y="65088"/>
            <a:ext cx="80851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folHlink"/>
                </a:solidFill>
              </a:rPr>
              <a:t>Летом в тундре много комаров, мошек, северных</a:t>
            </a:r>
          </a:p>
          <a:p>
            <a:r>
              <a:rPr lang="ru-RU" sz="2400">
                <a:solidFill>
                  <a:schemeClr val="folHlink"/>
                </a:solidFill>
              </a:rPr>
              <a:t> шмелей. Их личинки развиваются в водоёмах тундры, </a:t>
            </a:r>
          </a:p>
          <a:p>
            <a:r>
              <a:rPr lang="ru-RU" sz="2400">
                <a:solidFill>
                  <a:schemeClr val="folHlink"/>
                </a:solidFill>
              </a:rPr>
              <a:t>где для них достаточно пищи (крошечных водорослей, </a:t>
            </a:r>
          </a:p>
          <a:p>
            <a:r>
              <a:rPr lang="ru-RU" sz="2400">
                <a:solidFill>
                  <a:schemeClr val="folHlink"/>
                </a:solidFill>
              </a:rPr>
              <a:t>остатков растений).</a:t>
            </a:r>
          </a:p>
        </p:txBody>
      </p:sp>
      <p:pic>
        <p:nvPicPr>
          <p:cNvPr id="70662" name="Picture 6" descr="click?url=http%3A%2F%2Fbasi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6100" y="3071813"/>
            <a:ext cx="4608513" cy="3600450"/>
          </a:xfrm>
          <a:prstGeom prst="rect">
            <a:avLst/>
          </a:prstGeom>
          <a:noFill/>
        </p:spPr>
      </p:pic>
      <p:pic>
        <p:nvPicPr>
          <p:cNvPr id="70664" name="Picture 8" descr="Мош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773238"/>
            <a:ext cx="3816350" cy="2940050"/>
          </a:xfrm>
          <a:prstGeom prst="rect">
            <a:avLst/>
          </a:prstGeom>
          <a:noFill/>
        </p:spPr>
      </p:pic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6156325" y="2349500"/>
            <a:ext cx="1327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folHlink"/>
                </a:solidFill>
              </a:rPr>
              <a:t>комар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592138" y="4575175"/>
            <a:ext cx="1444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folHlink"/>
                </a:solidFill>
              </a:rPr>
              <a:t>мошка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7" name="Picture 5" descr="borealis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333375"/>
            <a:ext cx="5070475" cy="6269038"/>
          </a:xfrm>
          <a:prstGeom prst="rect">
            <a:avLst/>
          </a:prstGeom>
          <a:noFill/>
        </p:spPr>
      </p:pic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5867400" y="5589588"/>
            <a:ext cx="34988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folHlink"/>
                </a:solidFill>
              </a:rPr>
              <a:t>северный золотой</a:t>
            </a:r>
          </a:p>
          <a:p>
            <a:r>
              <a:rPr lang="ru-RU" sz="2800" b="1">
                <a:solidFill>
                  <a:schemeClr val="folHlink"/>
                </a:solidFill>
              </a:rPr>
              <a:t>       шмель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Picture 5" descr="click?url=http%3A%2F%2Fww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38688" y="1916113"/>
            <a:ext cx="4225925" cy="4225925"/>
          </a:xfrm>
          <a:prstGeom prst="rect">
            <a:avLst/>
          </a:prstGeom>
          <a:noFill/>
        </p:spPr>
      </p:pic>
      <p:pic>
        <p:nvPicPr>
          <p:cNvPr id="75783" name="Picture 7" descr="Комар-долгоножка (сем. Tipulidae) на овс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213" y="260350"/>
            <a:ext cx="4467225" cy="3182938"/>
          </a:xfrm>
          <a:prstGeom prst="rect">
            <a:avLst/>
          </a:prstGeom>
          <a:noFill/>
        </p:spPr>
      </p:pic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755650" y="3716338"/>
            <a:ext cx="2298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folHlink"/>
                </a:solidFill>
              </a:rPr>
              <a:t>долгоножки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6372225" y="6165850"/>
            <a:ext cx="1042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folHlink"/>
                </a:solidFill>
              </a:rPr>
              <a:t>муха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 descr="Фото: слепень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188913"/>
            <a:ext cx="4248150" cy="3352800"/>
          </a:xfrm>
          <a:prstGeom prst="rect">
            <a:avLst/>
          </a:prstGeom>
          <a:noFill/>
        </p:spPr>
      </p:pic>
      <p:pic>
        <p:nvPicPr>
          <p:cNvPr id="76807" name="Picture 7" descr="ОВОД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3284538"/>
            <a:ext cx="4762500" cy="3381375"/>
          </a:xfrm>
          <a:prstGeom prst="rect">
            <a:avLst/>
          </a:prstGeom>
          <a:noFill/>
        </p:spPr>
      </p:pic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5219700" y="4797425"/>
            <a:ext cx="34401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solidFill>
                  <a:schemeClr val="folHlink"/>
                </a:solidFill>
              </a:rPr>
              <a:t>Там, где имеются большие стада оленей много слепней и оводов.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786190"/>
            <a:ext cx="8229600" cy="1143000"/>
          </a:xfrm>
        </p:spPr>
        <p:txBody>
          <a:bodyPr/>
          <a:lstStyle/>
          <a:p>
            <a:r>
              <a:rPr lang="ru-RU" dirty="0" smtClean="0"/>
              <a:t>Белая куропатка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714348" y="1857364"/>
            <a:ext cx="7809120" cy="43218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2500" dirty="0">
                <a:solidFill>
                  <a:srgbClr val="E6E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/>
            </a:r>
            <a:br>
              <a:rPr lang="en-GB" sz="2500" dirty="0">
                <a:solidFill>
                  <a:srgbClr val="E6E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r>
              <a:rPr lang="en-GB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а) </a:t>
            </a:r>
            <a:r>
              <a:rPr lang="en-GB" sz="25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на</a:t>
            </a:r>
            <a:r>
              <a:rPr lang="en-GB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островах</a:t>
            </a:r>
            <a:r>
              <a:rPr lang="en-GB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25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Тихого</a:t>
            </a:r>
            <a:r>
              <a:rPr lang="en-GB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25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океана</a:t>
            </a:r>
            <a:r>
              <a:rPr lang="en-GB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;</a:t>
            </a:r>
            <a:br>
              <a:rPr lang="en-GB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r>
              <a:rPr lang="en-GB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б) </a:t>
            </a:r>
            <a:r>
              <a:rPr lang="en-GB" sz="25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на</a:t>
            </a:r>
            <a:r>
              <a:rPr lang="en-GB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25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островах</a:t>
            </a:r>
            <a:r>
              <a:rPr lang="en-GB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25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Индийского</a:t>
            </a:r>
            <a:r>
              <a:rPr lang="en-GB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25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океана</a:t>
            </a:r>
            <a:r>
              <a:rPr lang="en-GB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;</a:t>
            </a:r>
            <a:br>
              <a:rPr lang="en-GB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r>
              <a:rPr lang="en-GB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в) </a:t>
            </a:r>
            <a:r>
              <a:rPr lang="en-GB" sz="25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на</a:t>
            </a:r>
            <a:r>
              <a:rPr lang="en-GB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25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островах</a:t>
            </a:r>
            <a:r>
              <a:rPr lang="en-GB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25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Северного</a:t>
            </a:r>
            <a:r>
              <a:rPr lang="en-GB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25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Ледовитого</a:t>
            </a:r>
            <a:r>
              <a:rPr lang="en-GB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25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океана</a:t>
            </a:r>
            <a:r>
              <a:rPr lang="en-GB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.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16481" y="816566"/>
            <a:ext cx="7531200" cy="6538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      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Природная</a:t>
            </a: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зона</a:t>
            </a: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арктических</a:t>
            </a: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пустынь</a:t>
            </a: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               </a:t>
            </a:r>
            <a:r>
              <a:rPr lang="en-GB" sz="29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расположена</a:t>
            </a:r>
            <a:r>
              <a:rPr lang="en-GB" sz="29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Полярная сова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3578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Полярные совы видят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днём, иначе им не пере-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жить многосуточный свет.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Кречет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0" name="Picture 4" descr="983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3429000"/>
            <a:ext cx="3095625" cy="2160588"/>
          </a:xfrm>
          <a:prstGeom prst="rect">
            <a:avLst/>
          </a:prstGeom>
          <a:noFill/>
        </p:spPr>
      </p:pic>
      <p:pic>
        <p:nvPicPr>
          <p:cNvPr id="147461" name="Picture 5" descr="1532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3429000"/>
            <a:ext cx="3025775" cy="2160588"/>
          </a:xfrm>
          <a:prstGeom prst="rect">
            <a:avLst/>
          </a:prstGeom>
          <a:noFill/>
        </p:spPr>
      </p:pic>
      <p:pic>
        <p:nvPicPr>
          <p:cNvPr id="147462" name="Picture 6" descr="Juravl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8125" y="260350"/>
            <a:ext cx="2160588" cy="2232025"/>
          </a:xfrm>
          <a:prstGeom prst="rect">
            <a:avLst/>
          </a:prstGeom>
          <a:noFill/>
        </p:spPr>
      </p:pic>
      <p:pic>
        <p:nvPicPr>
          <p:cNvPr id="147463" name="Picture 7" descr="kulik[1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2138" y="260350"/>
            <a:ext cx="2873375" cy="2155825"/>
          </a:xfrm>
          <a:prstGeom prst="rect">
            <a:avLst/>
          </a:prstGeom>
          <a:noFill/>
        </p:spPr>
      </p:pic>
      <p:pic>
        <p:nvPicPr>
          <p:cNvPr id="147464" name="Picture 8" descr="sokoly1[1]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8313" y="333375"/>
            <a:ext cx="2160587" cy="2160588"/>
          </a:xfrm>
          <a:prstGeom prst="rect">
            <a:avLst/>
          </a:prstGeom>
          <a:noFill/>
        </p:spPr>
      </p:pic>
      <p:sp>
        <p:nvSpPr>
          <p:cNvPr id="147465" name="WordArt 9"/>
          <p:cNvSpPr>
            <a:spLocks noChangeArrowheads="1" noChangeShapeType="1" noTextEdit="1"/>
          </p:cNvSpPr>
          <p:nvPr/>
        </p:nvSpPr>
        <p:spPr bwMode="auto">
          <a:xfrm>
            <a:off x="1619250" y="5734050"/>
            <a:ext cx="1657350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Серые гуси</a:t>
            </a:r>
          </a:p>
        </p:txBody>
      </p:sp>
      <p:sp>
        <p:nvSpPr>
          <p:cNvPr id="147466" name="WordArt 10"/>
          <p:cNvSpPr>
            <a:spLocks noChangeArrowheads="1" noChangeShapeType="1" noTextEdit="1"/>
          </p:cNvSpPr>
          <p:nvPr/>
        </p:nvSpPr>
        <p:spPr bwMode="auto">
          <a:xfrm>
            <a:off x="5940425" y="5734050"/>
            <a:ext cx="1944688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Розовая чайка</a:t>
            </a:r>
          </a:p>
        </p:txBody>
      </p:sp>
      <p:sp>
        <p:nvSpPr>
          <p:cNvPr id="147467" name="WordArt 11"/>
          <p:cNvSpPr>
            <a:spLocks noChangeArrowheads="1" noChangeShapeType="1" noTextEdit="1"/>
          </p:cNvSpPr>
          <p:nvPr/>
        </p:nvSpPr>
        <p:spPr bwMode="auto">
          <a:xfrm>
            <a:off x="6804025" y="2636838"/>
            <a:ext cx="1944688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Серый журавль</a:t>
            </a:r>
          </a:p>
        </p:txBody>
      </p:sp>
      <p:sp>
        <p:nvSpPr>
          <p:cNvPr id="147468" name="WordArt 12"/>
          <p:cNvSpPr>
            <a:spLocks noChangeArrowheads="1" noChangeShapeType="1" noTextEdit="1"/>
          </p:cNvSpPr>
          <p:nvPr/>
        </p:nvSpPr>
        <p:spPr bwMode="auto">
          <a:xfrm>
            <a:off x="3348038" y="2636838"/>
            <a:ext cx="25193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Кулик чернозобик</a:t>
            </a:r>
          </a:p>
        </p:txBody>
      </p:sp>
      <p:sp>
        <p:nvSpPr>
          <p:cNvPr id="147469" name="WordArt 13"/>
          <p:cNvSpPr>
            <a:spLocks noChangeArrowheads="1" noChangeShapeType="1" noTextEdit="1"/>
          </p:cNvSpPr>
          <p:nvPr/>
        </p:nvSpPr>
        <p:spPr bwMode="auto">
          <a:xfrm>
            <a:off x="539750" y="2636838"/>
            <a:ext cx="1871663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Сокол-Сапсан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14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5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5" grpId="0" animBg="1"/>
      <p:bldP spid="147466" grpId="0" animBg="1"/>
      <p:bldP spid="147467" grpId="0" animBg="1"/>
      <p:bldP spid="147468" grpId="0" animBg="1"/>
      <p:bldP spid="14746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Лемминг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WordArt 4"/>
          <p:cNvSpPr>
            <a:spLocks noChangeArrowheads="1" noChangeShapeType="1" noTextEdit="1"/>
          </p:cNvSpPr>
          <p:nvPr/>
        </p:nvSpPr>
        <p:spPr bwMode="auto">
          <a:xfrm>
            <a:off x="1258888" y="260350"/>
            <a:ext cx="7200900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ЖИВОТНЫЙ  МИР </a:t>
            </a:r>
          </a:p>
          <a:p>
            <a:pPr algn="ctr"/>
            <a:r>
              <a:rPr lang="ru-RU" sz="2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ТУНДРЫ </a:t>
            </a:r>
          </a:p>
        </p:txBody>
      </p:sp>
      <p:pic>
        <p:nvPicPr>
          <p:cNvPr id="14541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412875"/>
            <a:ext cx="3384550" cy="19129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5414" name="WordArt 6"/>
          <p:cNvSpPr>
            <a:spLocks noChangeArrowheads="1" noChangeShapeType="1" noTextEdit="1"/>
          </p:cNvSpPr>
          <p:nvPr/>
        </p:nvSpPr>
        <p:spPr bwMode="auto">
          <a:xfrm>
            <a:off x="1476375" y="3357563"/>
            <a:ext cx="935038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Песец</a:t>
            </a:r>
          </a:p>
        </p:txBody>
      </p:sp>
      <p:pic>
        <p:nvPicPr>
          <p:cNvPr id="14541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063" y="1412875"/>
            <a:ext cx="3240087" cy="19018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5416" name="WordArt 8"/>
          <p:cNvSpPr>
            <a:spLocks noChangeArrowheads="1" noChangeShapeType="1" noTextEdit="1"/>
          </p:cNvSpPr>
          <p:nvPr/>
        </p:nvSpPr>
        <p:spPr bwMode="auto">
          <a:xfrm>
            <a:off x="6516688" y="3357563"/>
            <a:ext cx="1439862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Лемминг</a:t>
            </a:r>
          </a:p>
        </p:txBody>
      </p:sp>
      <p:pic>
        <p:nvPicPr>
          <p:cNvPr id="145417" name="Picture 9" descr="Fig21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3716338"/>
            <a:ext cx="3455988" cy="23034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5418" name="WordArt 10"/>
          <p:cNvSpPr>
            <a:spLocks noChangeArrowheads="1" noChangeShapeType="1" noTextEdit="1"/>
          </p:cNvSpPr>
          <p:nvPr/>
        </p:nvSpPr>
        <p:spPr bwMode="auto">
          <a:xfrm>
            <a:off x="971550" y="6092825"/>
            <a:ext cx="208756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Северный олень</a:t>
            </a:r>
          </a:p>
        </p:txBody>
      </p:sp>
      <p:sp>
        <p:nvSpPr>
          <p:cNvPr id="145419" name="WordArt 11"/>
          <p:cNvSpPr>
            <a:spLocks noChangeArrowheads="1" noChangeShapeType="1" noTextEdit="1"/>
          </p:cNvSpPr>
          <p:nvPr/>
        </p:nvSpPr>
        <p:spPr bwMode="auto">
          <a:xfrm>
            <a:off x="7019925" y="6092825"/>
            <a:ext cx="79216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Волк</a:t>
            </a:r>
          </a:p>
        </p:txBody>
      </p:sp>
      <p:pic>
        <p:nvPicPr>
          <p:cNvPr id="145420" name="Picture 12" descr="v1[1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163" y="3716338"/>
            <a:ext cx="3527425" cy="22939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5421" name="Rectangle 13"/>
          <p:cNvSpPr>
            <a:spLocks noChangeArrowheads="1"/>
          </p:cNvSpPr>
          <p:nvPr/>
        </p:nvSpPr>
        <p:spPr bwMode="auto">
          <a:xfrm>
            <a:off x="3276600" y="1700213"/>
            <a:ext cx="244792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i="1">
                <a:latin typeface="Arial Black" pitchFamily="34" charset="0"/>
              </a:rPr>
              <a:t>Замечательный обитатель тундры – олень. У него густой мех, широкие копыта. За оленями следуют волки. Песец – хищник, питается леммингами и куропатками.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"/>
                                        <p:tgtEl>
                                          <p:spTgt spid="145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animBg="1"/>
      <p:bldP spid="145414" grpId="0" animBg="1"/>
      <p:bldP spid="145416" grpId="0" animBg="1"/>
      <p:bldP spid="145418" grpId="0" animBg="1"/>
      <p:bldP spid="145419" grpId="0" animBg="1"/>
      <p:bldP spid="1454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69850" y="115888"/>
            <a:ext cx="6807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FF0066"/>
                </a:solidFill>
              </a:rPr>
              <a:t>Приспособление животных</a:t>
            </a:r>
          </a:p>
          <a:p>
            <a:r>
              <a:rPr lang="ru-RU" sz="2800" b="1" i="1">
                <a:solidFill>
                  <a:srgbClr val="FF0066"/>
                </a:solidFill>
              </a:rPr>
              <a:t>                              к условиям тундры</a:t>
            </a:r>
            <a:r>
              <a:rPr lang="ru-RU" sz="2000" b="1" i="1">
                <a:solidFill>
                  <a:srgbClr val="FF0066"/>
                </a:solidFill>
              </a:rPr>
              <a:t>: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8805862" cy="4608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Белая окраска меха зверей и оперенья птиц зимой, лишь на короткое время – летом – сменяется на пёструю.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Накопление слоя подкожного жира.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Густой мех у зверей, тёплый пух - у птиц.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Утепление конечностей на зиму: у песцов –тёплые стельки, у птиц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опушение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ног.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Зимняя спячка.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Сезонные миграции и кочевники ( осенью покидают  тундру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).</a:t>
            </a:r>
          </a:p>
          <a:p>
            <a:pPr>
              <a:lnSpc>
                <a:spcPct val="90000"/>
              </a:lnSpc>
              <a:buNone/>
            </a:pP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6" name="Picture 6" descr="yambto-ledkov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2636838"/>
            <a:ext cx="3960812" cy="29702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468313" y="2349500"/>
            <a:ext cx="777557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/>
              <a:t>охота</a:t>
            </a:r>
          </a:p>
          <a:p>
            <a:pPr>
              <a:spcBef>
                <a:spcPct val="50000"/>
              </a:spcBef>
            </a:pPr>
            <a:r>
              <a:rPr lang="ru-RU" sz="3200" b="1" i="1" dirty="0"/>
              <a:t>рыболовство</a:t>
            </a:r>
          </a:p>
          <a:p>
            <a:pPr>
              <a:spcBef>
                <a:spcPct val="50000"/>
              </a:spcBef>
            </a:pPr>
            <a:r>
              <a:rPr lang="ru-RU" sz="3200" b="1" i="1" dirty="0"/>
              <a:t>оленеводство</a:t>
            </a:r>
          </a:p>
          <a:p>
            <a:pPr>
              <a:spcBef>
                <a:spcPct val="50000"/>
              </a:spcBef>
            </a:pPr>
            <a:r>
              <a:rPr lang="ru-RU" sz="3200" b="1" i="1" dirty="0" smtClean="0"/>
              <a:t>звероводство</a:t>
            </a:r>
          </a:p>
          <a:p>
            <a:pPr>
              <a:spcBef>
                <a:spcPct val="50000"/>
              </a:spcBef>
            </a:pPr>
            <a:r>
              <a:rPr lang="ru-RU" sz="3200" b="1" i="1" dirty="0" smtClean="0"/>
              <a:t>добыча полезных ископаемых</a:t>
            </a:r>
            <a:endParaRPr lang="ru-RU" sz="3200" b="1" i="1" dirty="0"/>
          </a:p>
        </p:txBody>
      </p:sp>
      <p:sp>
        <p:nvSpPr>
          <p:cNvPr id="148485" name="WordArt 5"/>
          <p:cNvSpPr>
            <a:spLocks noChangeArrowheads="1" noChangeShapeType="1" noTextEdit="1"/>
          </p:cNvSpPr>
          <p:nvPr/>
        </p:nvSpPr>
        <p:spPr bwMode="auto">
          <a:xfrm>
            <a:off x="1476375" y="333375"/>
            <a:ext cx="619125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Занятия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населения тундры: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 decel="1000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 decel="1000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/>
      <p:bldP spid="14848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rganization Chart 2"/>
          <p:cNvGraphicFramePr>
            <a:graphicFrameLocks/>
          </p:cNvGraphicFramePr>
          <p:nvPr/>
        </p:nvGraphicFramePr>
        <p:xfrm>
          <a:off x="714348" y="642918"/>
          <a:ext cx="7786742" cy="3514737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  <p:pic>
        <p:nvPicPr>
          <p:cNvPr id="5" name="Picture 2" descr="6_48bi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5" y="214290"/>
            <a:ext cx="3429024" cy="2321677"/>
          </a:xfrm>
          <a:prstGeom prst="rect">
            <a:avLst/>
          </a:prstGeom>
          <a:noFill/>
        </p:spPr>
      </p:pic>
      <p:pic>
        <p:nvPicPr>
          <p:cNvPr id="6" name="Picture 5" descr="tundra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357694"/>
            <a:ext cx="3286115" cy="2322684"/>
          </a:xfrm>
          <a:prstGeom prst="rect">
            <a:avLst/>
          </a:prstGeom>
          <a:noFill/>
        </p:spPr>
      </p:pic>
      <p:pic>
        <p:nvPicPr>
          <p:cNvPr id="7" name="Picture 5" descr="943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94" y="214290"/>
            <a:ext cx="3452801" cy="2286016"/>
          </a:xfrm>
          <a:prstGeom prst="rect">
            <a:avLst/>
          </a:prstGeom>
          <a:noFill/>
        </p:spPr>
      </p:pic>
      <p:pic>
        <p:nvPicPr>
          <p:cNvPr id="8" name="Picture 6" descr="2006-08-26 19:12:54: Чукча маленьнький но уууумный))))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72132" y="4357694"/>
            <a:ext cx="3351282" cy="235745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929454" y="214290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ненцы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4429132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якуты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29454" y="4357694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чукчи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285728"/>
            <a:ext cx="78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саами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i="1">
                <a:latin typeface="Arial Black" pitchFamily="34" charset="0"/>
              </a:rPr>
              <a:t>Недра тундры имеют полезные ископаемые. Есть здесь и нефть, и газ, и цветные металлы.</a:t>
            </a:r>
          </a:p>
        </p:txBody>
      </p:sp>
      <p:pic>
        <p:nvPicPr>
          <p:cNvPr id="150532" name="Picture 4" descr="ygol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775" y="3933825"/>
            <a:ext cx="4032250" cy="27416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0534" name="WordArt 6"/>
          <p:cNvSpPr>
            <a:spLocks noChangeArrowheads="1" noChangeShapeType="1" noTextEdit="1"/>
          </p:cNvSpPr>
          <p:nvPr/>
        </p:nvSpPr>
        <p:spPr bwMode="auto">
          <a:xfrm>
            <a:off x="1403350" y="188913"/>
            <a:ext cx="6624638" cy="1366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Добыча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полезных ископаемых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/>
      <p:bldP spid="15053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5" name="Picture 7" descr="night_murmans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5900" y="379413"/>
            <a:ext cx="4356100" cy="3265487"/>
          </a:xfrm>
          <a:prstGeom prst="rect">
            <a:avLst/>
          </a:prstGeom>
          <a:noFill/>
        </p:spPr>
      </p:pic>
      <p:pic>
        <p:nvPicPr>
          <p:cNvPr id="104457" name="Picture 9" descr="Город-герой Мурманс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30750" y="404813"/>
            <a:ext cx="4413250" cy="3309937"/>
          </a:xfrm>
          <a:prstGeom prst="rect">
            <a:avLst/>
          </a:prstGeom>
          <a:noFill/>
        </p:spPr>
      </p:pic>
      <p:pic>
        <p:nvPicPr>
          <p:cNvPr id="104459" name="Picture 11" descr="pic00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3760788"/>
            <a:ext cx="4249738" cy="2836862"/>
          </a:xfrm>
          <a:prstGeom prst="rect">
            <a:avLst/>
          </a:prstGeom>
          <a:noFill/>
        </p:spPr>
      </p:pic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4784725" y="4156075"/>
            <a:ext cx="41084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folHlink"/>
                </a:solidFill>
              </a:rPr>
              <a:t>Крупнейшие города </a:t>
            </a:r>
          </a:p>
          <a:p>
            <a:r>
              <a:rPr lang="ru-RU" sz="2000">
                <a:solidFill>
                  <a:schemeClr val="folHlink"/>
                </a:solidFill>
              </a:rPr>
              <a:t>тундры - Мурманск,</a:t>
            </a:r>
          </a:p>
          <a:p>
            <a:r>
              <a:rPr lang="ru-RU" sz="2000">
                <a:solidFill>
                  <a:schemeClr val="folHlink"/>
                </a:solidFill>
              </a:rPr>
              <a:t> Норильск.</a:t>
            </a:r>
          </a:p>
          <a:p>
            <a:r>
              <a:rPr lang="ru-RU" sz="2000">
                <a:solidFill>
                  <a:schemeClr val="folHlink"/>
                </a:solidFill>
              </a:rPr>
              <a:t>Мурманск незамерзающий порт, </a:t>
            </a:r>
          </a:p>
          <a:p>
            <a:r>
              <a:rPr lang="ru-RU" sz="2000">
                <a:solidFill>
                  <a:schemeClr val="folHlink"/>
                </a:solidFill>
              </a:rPr>
              <a:t>крупный центр рыболовства. </a:t>
            </a:r>
          </a:p>
          <a:p>
            <a:r>
              <a:rPr lang="ru-RU" sz="2000">
                <a:solidFill>
                  <a:schemeClr val="folHlink"/>
                </a:solidFill>
              </a:rPr>
              <a:t>Норильск-город металлургов </a:t>
            </a:r>
          </a:p>
          <a:p>
            <a:r>
              <a:rPr lang="ru-RU" sz="2000">
                <a:solidFill>
                  <a:schemeClr val="folHlink"/>
                </a:solidFill>
              </a:rPr>
              <a:t>и горняков.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931680" y="1468954"/>
            <a:ext cx="5436000" cy="3670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Территория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зоны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...</a:t>
            </a:r>
          </a:p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3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3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3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/>
            </a:r>
            <a:b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а)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густо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заселена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людьми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/>
            </a:r>
            <a:b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б)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не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имеет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коренного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населения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357166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Как это отразилось на природе тундры?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263792"/>
            <a:ext cx="76438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 Отходы промышленных предприятий загрязнили воздух, воду, почву.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 От буровых установок- ручьи мазута и солярки.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 Замусоривание( в тундре мусор нельзя закопать в землю,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 Вечная мерзлота выталкивает его на поверхность).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 Разрушение растительного покрова  тундры современными транспортными средствами ( след от вездехода не зарастает несколько лет).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 Из-за бесконтрольной охоты некоторые животные стали редкими.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 На численность обитателей тундры влияет фактор беспокойства животных. ( нефтепроводы, газопроводы).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Нерациональное использование пастбищ приводит к исчезновению ягеля.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714488"/>
            <a:ext cx="3048000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4628" name="WordArt 4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7920037" cy="1366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Обитатели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Таймырского заповедника</a:t>
            </a:r>
          </a:p>
        </p:txBody>
      </p:sp>
      <p:pic>
        <p:nvPicPr>
          <p:cNvPr id="154631" name="Picture 7" descr="314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4149725"/>
            <a:ext cx="2808287" cy="21002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4633" name="WordArt 9"/>
          <p:cNvSpPr>
            <a:spLocks noChangeArrowheads="1" noChangeShapeType="1" noTextEdit="1"/>
          </p:cNvSpPr>
          <p:nvPr/>
        </p:nvSpPr>
        <p:spPr bwMode="auto">
          <a:xfrm>
            <a:off x="6156325" y="6308725"/>
            <a:ext cx="187166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кречет</a:t>
            </a:r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54634" name="WordArt 10"/>
          <p:cNvSpPr>
            <a:spLocks noChangeArrowheads="1" noChangeShapeType="1" noTextEdit="1"/>
          </p:cNvSpPr>
          <p:nvPr/>
        </p:nvSpPr>
        <p:spPr bwMode="auto">
          <a:xfrm>
            <a:off x="6300788" y="3429000"/>
            <a:ext cx="1439862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Розовая чайка</a:t>
            </a:r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54636" name="WordArt 12"/>
          <p:cNvSpPr>
            <a:spLocks noChangeArrowheads="1" noChangeShapeType="1" noTextEdit="1"/>
          </p:cNvSpPr>
          <p:nvPr/>
        </p:nvSpPr>
        <p:spPr bwMode="auto">
          <a:xfrm>
            <a:off x="827088" y="6308725"/>
            <a:ext cx="338296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Краснозобая казарка</a:t>
            </a:r>
          </a:p>
        </p:txBody>
      </p:sp>
      <p:sp>
        <p:nvSpPr>
          <p:cNvPr id="154637" name="WordArt 13"/>
          <p:cNvSpPr>
            <a:spLocks noChangeArrowheads="1" noChangeShapeType="1" noTextEdit="1"/>
          </p:cNvSpPr>
          <p:nvPr/>
        </p:nvSpPr>
        <p:spPr bwMode="auto">
          <a:xfrm>
            <a:off x="1403350" y="3429000"/>
            <a:ext cx="208756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Тундровый лебедь</a:t>
            </a:r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3929066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1643050"/>
            <a:ext cx="2651760" cy="176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15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15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animBg="1"/>
      <p:bldP spid="154633" grpId="0" animBg="1"/>
      <p:bldP spid="154634" grpId="0" animBg="1"/>
      <p:bldP spid="154636" grpId="0" animBg="1"/>
      <p:bldP spid="15463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57200"/>
            <a:ext cx="4191000" cy="64008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Стерх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гордость нашей фауны.</a:t>
            </a:r>
            <a:endParaRPr lang="ru-RU" sz="2800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buFontTx/>
              <a:buNone/>
            </a:pPr>
            <a:r>
              <a:rPr lang="ru-RU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Стерхи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гнездятся только в России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</a:rPr>
              <a:t>  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только в двух местах – в тундре на севере Якутии и на болотах в низовьях Оби (в Тюменской области). </a:t>
            </a:r>
          </a:p>
          <a:p>
            <a:pPr>
              <a:buFontTx/>
              <a:buNone/>
            </a:pPr>
            <a:endParaRPr lang="ru-RU" sz="2800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buFontTx/>
              <a:buNone/>
            </a:pPr>
            <a:endParaRPr lang="ru-RU" sz="2800" b="1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buFontTx/>
              <a:buNone/>
            </a:pP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642918"/>
            <a:ext cx="3480626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Стр. 134-139, рабочая тетрадь стр.52-54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989281" y="1425750"/>
            <a:ext cx="7282080" cy="3670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В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Арктике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для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растений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и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животных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сложились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...</a:t>
            </a:r>
          </a:p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3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3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3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/>
            </a:r>
            <a:b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а)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суровые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условия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;</a:t>
            </a:r>
            <a:b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б)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комфортные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условия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157760" y="1468954"/>
            <a:ext cx="5863680" cy="3670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3300" dirty="0">
                <a:solidFill>
                  <a:srgbClr val="E6E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В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ледяной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зоне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растут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...</a:t>
            </a:r>
          </a:p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3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sz="3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/>
            </a:r>
            <a:b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а)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кедры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,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березы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,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черемуха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;</a:t>
            </a:r>
            <a:b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б)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лишайники,мхи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,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полярные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маки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;</a:t>
            </a:r>
            <a:b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в)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бузина,орешник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, </a:t>
            </a:r>
            <a:r>
              <a:rPr lang="en-GB" sz="33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айва</a:t>
            </a:r>
            <a:r>
              <a:rPr lang="en-GB" sz="3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Как называется остров в </a:t>
            </a:r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арктике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, на котором создан заповедник: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а)Новая Земля;</a:t>
            </a:r>
          </a:p>
          <a:p>
            <a:pPr algn="l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б)Северная Земля;</a:t>
            </a:r>
          </a:p>
          <a:p>
            <a:pPr algn="l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в)Врангеля.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Какие птицы живут в зоне арктических пустынь: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429000"/>
            <a:ext cx="8229600" cy="26146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а)снегири, клесты, кукушки;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б)перепела, жаворонки, кулики;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в)кайры, гагарки, тупики.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WordArt 5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7777163" cy="2376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33FF"/>
                    </a:gs>
                    <a:gs pos="50000">
                      <a:srgbClr val="000099"/>
                    </a:gs>
                    <a:gs pos="100000">
                      <a:srgbClr val="9933FF"/>
                    </a:gs>
                  </a:gsLst>
                  <a:lin ang="18900000" scaled="1"/>
                </a:gra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Impact"/>
              </a:rPr>
              <a:t>Окружающий мир</a:t>
            </a:r>
          </a:p>
          <a:p>
            <a:pPr algn="ctr"/>
            <a:r>
              <a:rPr lang="ru-RU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33FF"/>
                    </a:gs>
                    <a:gs pos="50000">
                      <a:srgbClr val="000099"/>
                    </a:gs>
                    <a:gs pos="100000">
                      <a:srgbClr val="9933FF"/>
                    </a:gs>
                  </a:gsLst>
                  <a:lin ang="18900000" scaled="1"/>
                </a:gra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Impact"/>
              </a:rPr>
              <a:t> 4 класс</a:t>
            </a:r>
          </a:p>
          <a:p>
            <a:pPr algn="ctr"/>
            <a:r>
              <a:rPr lang="ru-RU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33FF"/>
                    </a:gs>
                    <a:gs pos="50000">
                      <a:srgbClr val="000099"/>
                    </a:gs>
                    <a:gs pos="100000">
                      <a:srgbClr val="9933FF"/>
                    </a:gs>
                  </a:gsLst>
                  <a:lin ang="18900000" scaled="1"/>
                </a:gra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Impact"/>
              </a:rPr>
              <a:t> тема урока:</a:t>
            </a:r>
          </a:p>
        </p:txBody>
      </p:sp>
      <p:sp>
        <p:nvSpPr>
          <p:cNvPr id="32774" name="WordArt 6" descr="Каштан"/>
          <p:cNvSpPr>
            <a:spLocks noChangeArrowheads="1" noChangeShapeType="1" noTextEdit="1"/>
          </p:cNvSpPr>
          <p:nvPr/>
        </p:nvSpPr>
        <p:spPr bwMode="auto">
          <a:xfrm>
            <a:off x="755650" y="4572008"/>
            <a:ext cx="7031060" cy="10159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</a:rPr>
              <a:t>"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</a:rPr>
              <a:t>Тундра "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151</TotalTime>
  <Words>872</Words>
  <Application>Microsoft Office PowerPoint</Application>
  <PresentationFormat>Экран (4:3)</PresentationFormat>
  <Paragraphs>151</Paragraphs>
  <Slides>43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Апекс</vt:lpstr>
      <vt:lpstr>Тест по теме «Зона арктических пустынь»</vt:lpstr>
      <vt:lpstr>Слайд 2</vt:lpstr>
      <vt:lpstr>Слайд 3</vt:lpstr>
      <vt:lpstr>Слайд 4</vt:lpstr>
      <vt:lpstr>Слайд 5</vt:lpstr>
      <vt:lpstr>Слайд 6</vt:lpstr>
      <vt:lpstr>Как называется остров в арктике, на котором создан заповедник:</vt:lpstr>
      <vt:lpstr>Какие птицы живут в зоне арктических пустынь:</vt:lpstr>
      <vt:lpstr>Слайд 9</vt:lpstr>
      <vt:lpstr>    </vt:lpstr>
      <vt:lpstr>Зима в тундре долгая(8-9 месяцев) и очень суровая ( мороз  до –60). В середине зимы примерно 2 месяца длится полярная ночь. На небе можно увидеть полярные сияния.</vt:lpstr>
      <vt:lpstr>Слайд 12</vt:lpstr>
      <vt:lpstr>Слайд 13</vt:lpstr>
      <vt:lpstr>Слайд 14</vt:lpstr>
      <vt:lpstr>Сухие места в тундре заняты лишайниками. Самый распространенный из них ягель.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Карликовая береза </vt:lpstr>
      <vt:lpstr>Слайд 24</vt:lpstr>
      <vt:lpstr>Слайд 25</vt:lpstr>
      <vt:lpstr>Слайд 26</vt:lpstr>
      <vt:lpstr>Слайд 27</vt:lpstr>
      <vt:lpstr>Слайд 28</vt:lpstr>
      <vt:lpstr>Белая куропатка</vt:lpstr>
      <vt:lpstr>Полярная сова</vt:lpstr>
      <vt:lpstr>Кречет</vt:lpstr>
      <vt:lpstr>Слайд 32</vt:lpstr>
      <vt:lpstr>Лемминг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19</cp:revision>
  <dcterms:modified xsi:type="dcterms:W3CDTF">2013-09-28T11:51:50Z</dcterms:modified>
</cp:coreProperties>
</file>