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68" r:id="rId4"/>
    <p:sldId id="258" r:id="rId5"/>
    <p:sldId id="260" r:id="rId6"/>
    <p:sldId id="259" r:id="rId7"/>
    <p:sldId id="261" r:id="rId8"/>
    <p:sldId id="269" r:id="rId9"/>
    <p:sldId id="262" r:id="rId10"/>
    <p:sldId id="270" r:id="rId11"/>
    <p:sldId id="263" r:id="rId12"/>
    <p:sldId id="264" r:id="rId13"/>
    <p:sldId id="265" r:id="rId14"/>
    <p:sldId id="266" r:id="rId15"/>
    <p:sldId id="281" r:id="rId16"/>
    <p:sldId id="272" r:id="rId17"/>
    <p:sldId id="273" r:id="rId18"/>
    <p:sldId id="276" r:id="rId19"/>
    <p:sldId id="274" r:id="rId20"/>
    <p:sldId id="271" r:id="rId21"/>
    <p:sldId id="275" r:id="rId22"/>
    <p:sldId id="267" r:id="rId23"/>
    <p:sldId id="280" r:id="rId24"/>
    <p:sldId id="278" r:id="rId25"/>
    <p:sldId id="277" r:id="rId2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75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F04F4-3B73-4773-9F9A-2BD0B8EAAB70}" type="datetimeFigureOut">
              <a:rPr lang="ru-RU" smtClean="0"/>
              <a:t>17.12.2022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75D4C0-B8D7-4606-A9AE-35B68B173D9F}" type="slidenum">
              <a:rPr lang="ru-RU" smtClean="0"/>
              <a:t>‹#›</a:t>
            </a:fld>
            <a:endParaRPr lang="ru-RU"/>
          </a:p>
        </p:txBody>
      </p:sp>
    </p:spTree>
    <p:extLst>
      <p:ext uri="{BB962C8B-B14F-4D97-AF65-F5344CB8AC3E}">
        <p14:creationId xmlns:p14="http://schemas.microsoft.com/office/powerpoint/2010/main" val="3571295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075D4C0-B8D7-4606-A9AE-35B68B173D9F}" type="slidenum">
              <a:rPr lang="ru-RU" smtClean="0"/>
              <a:t>8</a:t>
            </a:fld>
            <a:endParaRPr lang="ru-RU"/>
          </a:p>
        </p:txBody>
      </p:sp>
    </p:spTree>
    <p:extLst>
      <p:ext uri="{BB962C8B-B14F-4D97-AF65-F5344CB8AC3E}">
        <p14:creationId xmlns:p14="http://schemas.microsoft.com/office/powerpoint/2010/main" val="1677059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01E986D-66E3-49BA-965F-799CEE60F027}" type="datetimeFigureOut">
              <a:rPr lang="ru-RU" smtClean="0"/>
              <a:t>17.12.2022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F34AB91-B9DC-4BFB-B9C5-16768513E4FF}" type="slidenum">
              <a:rPr lang="ru-RU" smtClean="0"/>
              <a:t>‹#›</a:t>
            </a:fld>
            <a:endParaRPr lang="ru-RU"/>
          </a:p>
        </p:txBody>
      </p:sp>
    </p:spTree>
    <p:extLst>
      <p:ext uri="{BB962C8B-B14F-4D97-AF65-F5344CB8AC3E}">
        <p14:creationId xmlns:p14="http://schemas.microsoft.com/office/powerpoint/2010/main" val="598489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01E986D-66E3-49BA-965F-799CEE60F027}" type="datetimeFigureOut">
              <a:rPr lang="ru-RU" smtClean="0"/>
              <a:t>17.12.2022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F34AB91-B9DC-4BFB-B9C5-16768513E4FF}" type="slidenum">
              <a:rPr lang="ru-RU" smtClean="0"/>
              <a:t>‹#›</a:t>
            </a:fld>
            <a:endParaRPr lang="ru-RU"/>
          </a:p>
        </p:txBody>
      </p:sp>
    </p:spTree>
    <p:extLst>
      <p:ext uri="{BB962C8B-B14F-4D97-AF65-F5344CB8AC3E}">
        <p14:creationId xmlns:p14="http://schemas.microsoft.com/office/powerpoint/2010/main" val="13429268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01E986D-66E3-49BA-965F-799CEE60F027}" type="datetimeFigureOut">
              <a:rPr lang="ru-RU" smtClean="0"/>
              <a:t>17.12.2022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F34AB91-B9DC-4BFB-B9C5-16768513E4FF}" type="slidenum">
              <a:rPr lang="ru-RU" smtClean="0"/>
              <a:t>‹#›</a:t>
            </a:fld>
            <a:endParaRPr lang="ru-RU"/>
          </a:p>
        </p:txBody>
      </p:sp>
    </p:spTree>
    <p:extLst>
      <p:ext uri="{BB962C8B-B14F-4D97-AF65-F5344CB8AC3E}">
        <p14:creationId xmlns:p14="http://schemas.microsoft.com/office/powerpoint/2010/main" val="30880031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01E986D-66E3-49BA-965F-799CEE60F027}" type="datetimeFigureOut">
              <a:rPr lang="ru-RU" smtClean="0"/>
              <a:t>17.12.2022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F34AB91-B9DC-4BFB-B9C5-16768513E4FF}" type="slidenum">
              <a:rPr lang="ru-RU" smtClean="0"/>
              <a:t>‹#›</a:t>
            </a:fld>
            <a:endParaRPr lang="ru-RU"/>
          </a:p>
        </p:txBody>
      </p:sp>
    </p:spTree>
    <p:extLst>
      <p:ext uri="{BB962C8B-B14F-4D97-AF65-F5344CB8AC3E}">
        <p14:creationId xmlns:p14="http://schemas.microsoft.com/office/powerpoint/2010/main" val="40287673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01E986D-66E3-49BA-965F-799CEE60F027}" type="datetimeFigureOut">
              <a:rPr lang="ru-RU" smtClean="0"/>
              <a:t>17.12.2022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F34AB91-B9DC-4BFB-B9C5-16768513E4FF}" type="slidenum">
              <a:rPr lang="ru-RU" smtClean="0"/>
              <a:t>‹#›</a:t>
            </a:fld>
            <a:endParaRPr lang="ru-RU"/>
          </a:p>
        </p:txBody>
      </p:sp>
    </p:spTree>
    <p:extLst>
      <p:ext uri="{BB962C8B-B14F-4D97-AF65-F5344CB8AC3E}">
        <p14:creationId xmlns:p14="http://schemas.microsoft.com/office/powerpoint/2010/main" val="1366261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01E986D-66E3-49BA-965F-799CEE60F027}" type="datetimeFigureOut">
              <a:rPr lang="ru-RU" smtClean="0"/>
              <a:t>17.12.2022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F34AB91-B9DC-4BFB-B9C5-16768513E4FF}" type="slidenum">
              <a:rPr lang="ru-RU" smtClean="0"/>
              <a:t>‹#›</a:t>
            </a:fld>
            <a:endParaRPr lang="ru-RU"/>
          </a:p>
        </p:txBody>
      </p:sp>
    </p:spTree>
    <p:extLst>
      <p:ext uri="{BB962C8B-B14F-4D97-AF65-F5344CB8AC3E}">
        <p14:creationId xmlns:p14="http://schemas.microsoft.com/office/powerpoint/2010/main" val="8950806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01E986D-66E3-49BA-965F-799CEE60F027}" type="datetimeFigureOut">
              <a:rPr lang="ru-RU" smtClean="0"/>
              <a:t>17.12.2022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F34AB91-B9DC-4BFB-B9C5-16768513E4FF}" type="slidenum">
              <a:rPr lang="ru-RU" smtClean="0"/>
              <a:t>‹#›</a:t>
            </a:fld>
            <a:endParaRPr lang="ru-RU"/>
          </a:p>
        </p:txBody>
      </p:sp>
    </p:spTree>
    <p:extLst>
      <p:ext uri="{BB962C8B-B14F-4D97-AF65-F5344CB8AC3E}">
        <p14:creationId xmlns:p14="http://schemas.microsoft.com/office/powerpoint/2010/main" val="34236637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01E986D-66E3-49BA-965F-799CEE60F027}" type="datetimeFigureOut">
              <a:rPr lang="ru-RU" smtClean="0"/>
              <a:t>17.12.2022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F34AB91-B9DC-4BFB-B9C5-16768513E4FF}" type="slidenum">
              <a:rPr lang="ru-RU" smtClean="0"/>
              <a:t>‹#›</a:t>
            </a:fld>
            <a:endParaRPr lang="ru-RU"/>
          </a:p>
        </p:txBody>
      </p:sp>
    </p:spTree>
    <p:extLst>
      <p:ext uri="{BB962C8B-B14F-4D97-AF65-F5344CB8AC3E}">
        <p14:creationId xmlns:p14="http://schemas.microsoft.com/office/powerpoint/2010/main" val="25130283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01E986D-66E3-49BA-965F-799CEE60F027}" type="datetimeFigureOut">
              <a:rPr lang="ru-RU" smtClean="0"/>
              <a:t>17.12.2022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F34AB91-B9DC-4BFB-B9C5-16768513E4FF}" type="slidenum">
              <a:rPr lang="ru-RU" smtClean="0"/>
              <a:t>‹#›</a:t>
            </a:fld>
            <a:endParaRPr lang="ru-RU"/>
          </a:p>
        </p:txBody>
      </p:sp>
    </p:spTree>
    <p:extLst>
      <p:ext uri="{BB962C8B-B14F-4D97-AF65-F5344CB8AC3E}">
        <p14:creationId xmlns:p14="http://schemas.microsoft.com/office/powerpoint/2010/main" val="36825665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301E986D-66E3-49BA-965F-799CEE60F027}" type="datetimeFigureOut">
              <a:rPr lang="ru-RU" smtClean="0"/>
              <a:t>17.12.2022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F34AB91-B9DC-4BFB-B9C5-16768513E4FF}" type="slidenum">
              <a:rPr lang="ru-RU" smtClean="0"/>
              <a:t>‹#›</a:t>
            </a:fld>
            <a:endParaRPr lang="ru-RU"/>
          </a:p>
        </p:txBody>
      </p:sp>
    </p:spTree>
    <p:extLst>
      <p:ext uri="{BB962C8B-B14F-4D97-AF65-F5344CB8AC3E}">
        <p14:creationId xmlns:p14="http://schemas.microsoft.com/office/powerpoint/2010/main" val="18189794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301E986D-66E3-49BA-965F-799CEE60F027}" type="datetimeFigureOut">
              <a:rPr lang="ru-RU" smtClean="0"/>
              <a:t>17.12.2022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F34AB91-B9DC-4BFB-B9C5-16768513E4FF}" type="slidenum">
              <a:rPr lang="ru-RU" smtClean="0"/>
              <a:t>‹#›</a:t>
            </a:fld>
            <a:endParaRPr lang="ru-RU"/>
          </a:p>
        </p:txBody>
      </p:sp>
    </p:spTree>
    <p:extLst>
      <p:ext uri="{BB962C8B-B14F-4D97-AF65-F5344CB8AC3E}">
        <p14:creationId xmlns:p14="http://schemas.microsoft.com/office/powerpoint/2010/main" val="9287658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1E986D-66E3-49BA-965F-799CEE60F027}" type="datetimeFigureOut">
              <a:rPr lang="ru-RU" smtClean="0"/>
              <a:t>17.12.2022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34AB91-B9DC-4BFB-B9C5-16768513E4FF}" type="slidenum">
              <a:rPr lang="ru-RU" smtClean="0"/>
              <a:t>‹#›</a:t>
            </a:fld>
            <a:endParaRPr lang="ru-RU"/>
          </a:p>
        </p:txBody>
      </p:sp>
    </p:spTree>
    <p:extLst>
      <p:ext uri="{BB962C8B-B14F-4D97-AF65-F5344CB8AC3E}">
        <p14:creationId xmlns:p14="http://schemas.microsoft.com/office/powerpoint/2010/main" val="17052164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8588" y="371475"/>
            <a:ext cx="11958638" cy="3238501"/>
          </a:xfrm>
        </p:spPr>
        <p:txBody>
          <a:bodyPr>
            <a:noAutofit/>
          </a:bodyPr>
          <a:lstStyle/>
          <a:p>
            <a:r>
              <a:rPr lang="ru-RU" sz="11500" b="1" dirty="0" smtClean="0">
                <a:ln w="22225">
                  <a:solidFill>
                    <a:schemeClr val="accent2"/>
                  </a:solidFill>
                  <a:prstDash val="solid"/>
                </a:ln>
                <a:solidFill>
                  <a:schemeClr val="bg1"/>
                </a:solidFill>
              </a:rPr>
              <a:t>ДЕНЬ </a:t>
            </a:r>
            <a:br>
              <a:rPr lang="ru-RU" sz="11500" b="1" dirty="0" smtClean="0">
                <a:ln w="22225">
                  <a:solidFill>
                    <a:schemeClr val="accent2"/>
                  </a:solidFill>
                  <a:prstDash val="solid"/>
                </a:ln>
                <a:solidFill>
                  <a:schemeClr val="bg1"/>
                </a:solidFill>
              </a:rPr>
            </a:br>
            <a:r>
              <a:rPr lang="ru-RU" sz="11500" b="1" dirty="0" smtClean="0">
                <a:ln w="22225">
                  <a:solidFill>
                    <a:schemeClr val="accent2"/>
                  </a:solidFill>
                  <a:prstDash val="solid"/>
                </a:ln>
                <a:solidFill>
                  <a:schemeClr val="bg1"/>
                </a:solidFill>
              </a:rPr>
              <a:t>ГЕРОЕВ ОТЕЧЕСТВА</a:t>
            </a:r>
            <a:endParaRPr lang="ru-RU" sz="11500" b="1" dirty="0">
              <a:ln w="22225">
                <a:solidFill>
                  <a:schemeClr val="accent2"/>
                </a:solidFill>
                <a:prstDash val="solid"/>
              </a:ln>
              <a:solidFill>
                <a:schemeClr val="bg1"/>
              </a:solidFill>
            </a:endParaRPr>
          </a:p>
        </p:txBody>
      </p:sp>
      <p:sp>
        <p:nvSpPr>
          <p:cNvPr id="3" name="Подзаголовок 2"/>
          <p:cNvSpPr>
            <a:spLocks noGrp="1"/>
          </p:cNvSpPr>
          <p:nvPr>
            <p:ph type="subTitle" idx="1"/>
          </p:nvPr>
        </p:nvSpPr>
        <p:spPr>
          <a:xfrm>
            <a:off x="695325" y="4730750"/>
            <a:ext cx="6348413" cy="1655762"/>
          </a:xfrm>
        </p:spPr>
        <p:txBody>
          <a:bodyPr>
            <a:normAutofit/>
          </a:bodyPr>
          <a:lstStyle/>
          <a:p>
            <a:r>
              <a:rPr lang="ru-RU" sz="2800" b="1" dirty="0" smtClean="0">
                <a:solidFill>
                  <a:schemeClr val="bg1"/>
                </a:solidFill>
              </a:rPr>
              <a:t>Разговоры о важном</a:t>
            </a:r>
          </a:p>
          <a:p>
            <a:r>
              <a:rPr lang="ru-RU" sz="2800" b="1" dirty="0" smtClean="0">
                <a:solidFill>
                  <a:schemeClr val="bg1"/>
                </a:solidFill>
              </a:rPr>
              <a:t>5 «Б» класс</a:t>
            </a:r>
          </a:p>
          <a:p>
            <a:r>
              <a:rPr lang="ru-RU" sz="2800" b="1" dirty="0" smtClean="0">
                <a:solidFill>
                  <a:schemeClr val="bg1"/>
                </a:solidFill>
              </a:rPr>
              <a:t>Классный руководитель Ангелова Т.Н.</a:t>
            </a:r>
            <a:endParaRPr lang="ru-RU" sz="2800" b="1" dirty="0">
              <a:solidFill>
                <a:schemeClr val="bg1"/>
              </a:solidFill>
            </a:endParaRPr>
          </a:p>
        </p:txBody>
      </p:sp>
      <p:pic>
        <p:nvPicPr>
          <p:cNvPr id="4" name="Михаил Ножкин - От героев былых времен (minu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Tree>
    <p:extLst>
      <p:ext uri="{BB962C8B-B14F-4D97-AF65-F5344CB8AC3E}">
        <p14:creationId xmlns:p14="http://schemas.microsoft.com/office/powerpoint/2010/main" val="16291217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2121" numSld="999" showWhenStopped="0">
                <p:cTn id="17" repeatCount="indefinite" fill="hold" display="0">
                  <p:stCondLst>
                    <p:cond delay="indefinite"/>
                  </p:stCondLst>
                  <p:endCondLst>
                    <p:cond evt="onStopAudio" delay="0">
                      <p:tgtEl>
                        <p:sldTgt/>
                      </p:tgtEl>
                    </p:cond>
                  </p:endCondLst>
                </p:cTn>
                <p:tgtEl>
                  <p:spTgt spid="4"/>
                </p:tgtEl>
              </p:cMediaNode>
            </p:audio>
          </p:childTnLst>
        </p:cTn>
      </p:par>
    </p:tnLst>
    <p:bldLst>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14323" y="642937"/>
            <a:ext cx="3461723" cy="4371975"/>
          </a:xfrm>
          <a:prstGeom prst="rect">
            <a:avLst/>
          </a:prstGeom>
          <a:ln>
            <a:noFill/>
          </a:ln>
          <a:effectLst>
            <a:outerShdw blurRad="292100" dist="139700" dir="2700000" algn="tl" rotWithShape="0">
              <a:srgbClr val="333333">
                <a:alpha val="65000"/>
              </a:srgbClr>
            </a:outerShdw>
          </a:effectLst>
        </p:spPr>
      </p:pic>
      <p:sp>
        <p:nvSpPr>
          <p:cNvPr id="3" name="Прямоугольник 2"/>
          <p:cNvSpPr/>
          <p:nvPr/>
        </p:nvSpPr>
        <p:spPr>
          <a:xfrm>
            <a:off x="1747837" y="-137428"/>
            <a:ext cx="7553325" cy="830997"/>
          </a:xfrm>
          <a:prstGeom prst="rect">
            <a:avLst/>
          </a:prstGeom>
        </p:spPr>
        <p:txBody>
          <a:bodyPr wrap="square">
            <a:spAutoFit/>
          </a:bodyPr>
          <a:lstStyle/>
          <a:p>
            <a:r>
              <a:rPr lang="ru-RU" sz="4800" b="1" dirty="0" smtClean="0">
                <a:solidFill>
                  <a:schemeClr val="bg1"/>
                </a:solidFill>
              </a:rPr>
              <a:t>Пётр Иванович Багратион</a:t>
            </a:r>
            <a:endParaRPr lang="ru-RU" dirty="0"/>
          </a:p>
        </p:txBody>
      </p:sp>
      <p:sp>
        <p:nvSpPr>
          <p:cNvPr id="4" name="Прямоугольник 3"/>
          <p:cNvSpPr/>
          <p:nvPr/>
        </p:nvSpPr>
        <p:spPr>
          <a:xfrm>
            <a:off x="3371851" y="619811"/>
            <a:ext cx="8415337" cy="6001643"/>
          </a:xfrm>
          <a:prstGeom prst="rect">
            <a:avLst/>
          </a:prstGeom>
        </p:spPr>
        <p:txBody>
          <a:bodyPr wrap="square">
            <a:spAutoFit/>
          </a:bodyPr>
          <a:lstStyle/>
          <a:p>
            <a:pPr algn="r"/>
            <a:r>
              <a:rPr lang="ru-RU" sz="2400" b="1" dirty="0" smtClean="0">
                <a:solidFill>
                  <a:schemeClr val="bg1"/>
                </a:solidFill>
              </a:rPr>
              <a:t>Князь, генерал, главнокомандующий Отечественной войны 1812 г. Военачальник не знавший поражений в боях, и прозванный за свои стремительные атаки и победы «Львом русской армии». Он принял участие в 20 походах и войнах, стал участником более чем 150 сражений.  Участвовал в знаменитом переходе Суворова через Альпы, под началом М. Кутузова – в антинаполеоновской компании в 1805-1807 годах. В 1808-1809 год Багратион принимает участие ещё в Русско-шведской и Русско-турецкой войне. 7 сентября (26 августа) состоялась знаменитая, вошедшая в историю России, Бородинская битва. Армия, которой командовал Багратион составляла левое крыло русских войск. В самом начале сражения Пётр Иванович получает тяжелое ранение в голень</a:t>
            </a:r>
            <a:r>
              <a:rPr lang="ru-RU" sz="2400" b="1" dirty="0">
                <a:solidFill>
                  <a:schemeClr val="bg1"/>
                </a:solidFill>
              </a:rPr>
              <a:t> </a:t>
            </a:r>
            <a:r>
              <a:rPr lang="ru-RU" sz="2400" b="1" dirty="0" smtClean="0">
                <a:solidFill>
                  <a:schemeClr val="bg1"/>
                </a:solidFill>
              </a:rPr>
              <a:t>(оно оказывается роковым). Но поле боя он покидает не сразу, продолжая командовать вверенными ему войсками.</a:t>
            </a:r>
            <a:endParaRPr lang="ru-RU" sz="2400" b="1" dirty="0">
              <a:solidFill>
                <a:schemeClr val="bg1"/>
              </a:solidFill>
            </a:endParaRPr>
          </a:p>
        </p:txBody>
      </p:sp>
    </p:spTree>
    <p:extLst>
      <p:ext uri="{BB962C8B-B14F-4D97-AF65-F5344CB8AC3E}">
        <p14:creationId xmlns:p14="http://schemas.microsoft.com/office/powerpoint/2010/main" val="9959772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97847" y="243959"/>
            <a:ext cx="6730753" cy="923330"/>
          </a:xfrm>
          <a:prstGeom prst="rect">
            <a:avLst/>
          </a:prstGeom>
        </p:spPr>
        <p:txBody>
          <a:bodyPr wrap="none">
            <a:spAutoFit/>
          </a:bodyPr>
          <a:lstStyle/>
          <a:p>
            <a:r>
              <a:rPr lang="ru-RU" sz="5400" b="1" dirty="0" smtClean="0">
                <a:solidFill>
                  <a:schemeClr val="bg1"/>
                </a:solidFill>
              </a:rPr>
              <a:t>Александр Казарский</a:t>
            </a:r>
            <a:endParaRPr lang="ru-RU" sz="5400" b="1" dirty="0">
              <a:solidFill>
                <a:schemeClr val="bg1"/>
              </a:solidFill>
            </a:endParaRPr>
          </a:p>
        </p:txBody>
      </p:sp>
      <p:pic>
        <p:nvPicPr>
          <p:cNvPr id="3" name="Рисунок 2"/>
          <p:cNvPicPr>
            <a:picLocks noChangeAspect="1"/>
          </p:cNvPicPr>
          <p:nvPr/>
        </p:nvPicPr>
        <p:blipFill>
          <a:blip r:embed="rId2"/>
          <a:stretch>
            <a:fillRect/>
          </a:stretch>
        </p:blipFill>
        <p:spPr>
          <a:xfrm>
            <a:off x="7444740" y="1100137"/>
            <a:ext cx="4322968" cy="5472112"/>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257175" y="1164789"/>
            <a:ext cx="6743699" cy="5016758"/>
          </a:xfrm>
          <a:prstGeom prst="rect">
            <a:avLst/>
          </a:prstGeom>
        </p:spPr>
        <p:txBody>
          <a:bodyPr wrap="square">
            <a:spAutoFit/>
          </a:bodyPr>
          <a:lstStyle/>
          <a:p>
            <a:r>
              <a:rPr lang="ru-RU" sz="2400" b="1" dirty="0" smtClean="0">
                <a:solidFill>
                  <a:schemeClr val="bg1"/>
                </a:solidFill>
              </a:rPr>
              <a:t>Герой русско-турецкой войны 1828-1829 годов. Командир 18-пушечного брига «Меркурий». 14 мая 1829 года находившийся в дозоре у Босфора бриг под командованием Александра Казарского был настигнут двумя турецкими линейными кораблями</a:t>
            </a:r>
            <a:r>
              <a:rPr lang="ru-RU" sz="3200" b="1" dirty="0" smtClean="0">
                <a:solidFill>
                  <a:schemeClr val="bg1"/>
                </a:solidFill>
              </a:rPr>
              <a:t>.</a:t>
            </a:r>
            <a:r>
              <a:rPr lang="ru-RU" sz="2400" b="1" dirty="0" smtClean="0">
                <a:solidFill>
                  <a:schemeClr val="bg1"/>
                </a:solidFill>
              </a:rPr>
              <a:t> Русский бриг в течение 3 часов сражался с настигшими его двумя огромными кораблями турецкого флота. Когда на горизонте появились русские корабли, Казарский разрядил лежавший у крюйт-камеры пистолет в воздух. Вскоре израненный, но не побежденный бриг входил в Севастопольскую бухту.</a:t>
            </a:r>
          </a:p>
        </p:txBody>
      </p:sp>
    </p:spTree>
    <p:extLst>
      <p:ext uri="{BB962C8B-B14F-4D97-AF65-F5344CB8AC3E}">
        <p14:creationId xmlns:p14="http://schemas.microsoft.com/office/powerpoint/2010/main" val="1547276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2403" y="128587"/>
            <a:ext cx="4115166" cy="1015663"/>
          </a:xfrm>
          <a:prstGeom prst="rect">
            <a:avLst/>
          </a:prstGeom>
        </p:spPr>
        <p:txBody>
          <a:bodyPr wrap="none">
            <a:spAutoFit/>
          </a:bodyPr>
          <a:lstStyle/>
          <a:p>
            <a:r>
              <a:rPr lang="ru-RU" sz="6000" b="1" dirty="0" smtClean="0">
                <a:solidFill>
                  <a:schemeClr val="bg1"/>
                </a:solidFill>
              </a:rPr>
              <a:t>Пётр Кошка</a:t>
            </a:r>
            <a:endParaRPr lang="ru-RU" sz="6000" b="1" dirty="0">
              <a:solidFill>
                <a:schemeClr val="bg1"/>
              </a:solidFill>
            </a:endParaRPr>
          </a:p>
        </p:txBody>
      </p:sp>
      <p:pic>
        <p:nvPicPr>
          <p:cNvPr id="3" name="Рисунок 2"/>
          <p:cNvPicPr>
            <a:picLocks noChangeAspect="1"/>
          </p:cNvPicPr>
          <p:nvPr/>
        </p:nvPicPr>
        <p:blipFill rotWithShape="1">
          <a:blip r:embed="rId2"/>
          <a:srcRect l="12362" t="-699" r="25276"/>
          <a:stretch/>
        </p:blipFill>
        <p:spPr>
          <a:xfrm>
            <a:off x="471487" y="1271587"/>
            <a:ext cx="3771901" cy="3629024"/>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4243389" y="532030"/>
            <a:ext cx="7572375" cy="6001643"/>
          </a:xfrm>
          <a:prstGeom prst="rect">
            <a:avLst/>
          </a:prstGeom>
        </p:spPr>
        <p:txBody>
          <a:bodyPr wrap="square">
            <a:spAutoFit/>
          </a:bodyPr>
          <a:lstStyle/>
          <a:p>
            <a:pPr algn="r"/>
            <a:r>
              <a:rPr lang="ru-RU" sz="2400" b="1" dirty="0" smtClean="0">
                <a:solidFill>
                  <a:schemeClr val="bg1"/>
                </a:solidFill>
              </a:rPr>
              <a:t>Герой Севастопольской обороны 1854—1855гг </a:t>
            </a:r>
          </a:p>
          <a:p>
            <a:pPr algn="r"/>
            <a:r>
              <a:rPr lang="ru-RU" sz="2400" b="1" dirty="0" smtClean="0">
                <a:solidFill>
                  <a:schemeClr val="bg1"/>
                </a:solidFill>
              </a:rPr>
              <a:t>Самый известный «ночной охотник» Севастополя. Он участвовал в 18 ночных атаках и практически каждую ночь совершат одиночные вылазки в стан врага. Хорошо известен случай, как Кошка спас от поругания тело своего товарища, сапера Степана Трофимова. Французы, глумясь, выставили его полуобнаженный труп на бруствер окопа и охраняли днем и ночью. Отбить тело товарища не представлялось возможным, но незаметно подкравшись к убитому, Кошка взвалил тело себе на спину и на глазах изумленных англичан побежал обратно. Враг открыл по дерзкому матросу ураганный огонь, но Кошка благополучно добрался до своих траншей. За этот подвиг контр-адмирал Панфилов представил матроса второй статьи к повышению в звании и к ордену святого Георгия.</a:t>
            </a:r>
          </a:p>
        </p:txBody>
      </p:sp>
    </p:spTree>
    <p:extLst>
      <p:ext uri="{BB962C8B-B14F-4D97-AF65-F5344CB8AC3E}">
        <p14:creationId xmlns:p14="http://schemas.microsoft.com/office/powerpoint/2010/main" val="13282607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40734" y="215384"/>
            <a:ext cx="7282635" cy="769441"/>
          </a:xfrm>
          <a:prstGeom prst="rect">
            <a:avLst/>
          </a:prstGeom>
        </p:spPr>
        <p:txBody>
          <a:bodyPr wrap="none">
            <a:spAutoFit/>
          </a:bodyPr>
          <a:lstStyle/>
          <a:p>
            <a:r>
              <a:rPr lang="ru-RU" sz="4400" b="1" dirty="0" smtClean="0">
                <a:solidFill>
                  <a:schemeClr val="bg1"/>
                </a:solidFill>
              </a:rPr>
              <a:t>Аввакум Николаевич Волков</a:t>
            </a:r>
            <a:endParaRPr lang="ru-RU" sz="4400" b="1" dirty="0">
              <a:solidFill>
                <a:schemeClr val="bg1"/>
              </a:solidFill>
            </a:endParaRPr>
          </a:p>
        </p:txBody>
      </p:sp>
      <p:pic>
        <p:nvPicPr>
          <p:cNvPr id="3" name="Рисунок 2"/>
          <p:cNvPicPr>
            <a:picLocks noChangeAspect="1"/>
          </p:cNvPicPr>
          <p:nvPr/>
        </p:nvPicPr>
        <p:blipFill>
          <a:blip r:embed="rId2"/>
          <a:stretch>
            <a:fillRect/>
          </a:stretch>
        </p:blipFill>
        <p:spPr>
          <a:xfrm>
            <a:off x="542925" y="1000125"/>
            <a:ext cx="3467396" cy="4362450"/>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4648200" y="1051650"/>
            <a:ext cx="7038975" cy="5262979"/>
          </a:xfrm>
          <a:prstGeom prst="rect">
            <a:avLst/>
          </a:prstGeom>
        </p:spPr>
        <p:txBody>
          <a:bodyPr wrap="square">
            <a:spAutoFit/>
          </a:bodyPr>
          <a:lstStyle/>
          <a:p>
            <a:pPr algn="r"/>
            <a:r>
              <a:rPr lang="ru-RU" sz="2800" b="1" dirty="0" smtClean="0">
                <a:solidFill>
                  <a:schemeClr val="bg1"/>
                </a:solidFill>
              </a:rPr>
              <a:t>В русско-японскую войну </a:t>
            </a:r>
          </a:p>
          <a:p>
            <a:pPr algn="r"/>
            <a:r>
              <a:rPr lang="ru-RU" sz="2800" b="1" dirty="0" smtClean="0">
                <a:solidFill>
                  <a:schemeClr val="bg1"/>
                </a:solidFill>
              </a:rPr>
              <a:t>Аввакум Николаевич Волков стал полным Георгиевским </a:t>
            </a:r>
            <a:r>
              <a:rPr lang="ru-RU" sz="2800" b="1" dirty="0">
                <a:solidFill>
                  <a:schemeClr val="bg1"/>
                </a:solidFill>
              </a:rPr>
              <a:t>К</a:t>
            </a:r>
            <a:r>
              <a:rPr lang="ru-RU" sz="2800" b="1" dirty="0" smtClean="0">
                <a:solidFill>
                  <a:schemeClr val="bg1"/>
                </a:solidFill>
              </a:rPr>
              <a:t>авалером. Георгиевский крест 4-й степени он получил за храбрость еще в начале войны.</a:t>
            </a:r>
          </a:p>
          <a:p>
            <a:pPr algn="r"/>
            <a:r>
              <a:rPr lang="ru-RU" sz="2800" b="1" dirty="0" smtClean="0">
                <a:solidFill>
                  <a:schemeClr val="bg1"/>
                </a:solidFill>
              </a:rPr>
              <a:t>В одном из боев раненый Аввакум попадает к японцам в плен, был приговорен к расстрелу. </a:t>
            </a:r>
            <a:r>
              <a:rPr lang="ru-RU" sz="2800" b="1" dirty="0">
                <a:solidFill>
                  <a:schemeClr val="bg1"/>
                </a:solidFill>
              </a:rPr>
              <a:t>С</a:t>
            </a:r>
            <a:r>
              <a:rPr lang="ru-RU" sz="2800" b="1" dirty="0" smtClean="0">
                <a:solidFill>
                  <a:schemeClr val="bg1"/>
                </a:solidFill>
              </a:rPr>
              <a:t>олдату удалось бежать. Опытный разведчик за многочисленные подвиги был удостоен Георгиевскими крестами 4-х степеней и стал полным Георгиевским Кавалером. </a:t>
            </a:r>
          </a:p>
        </p:txBody>
      </p:sp>
    </p:spTree>
    <p:extLst>
      <p:ext uri="{BB962C8B-B14F-4D97-AF65-F5344CB8AC3E}">
        <p14:creationId xmlns:p14="http://schemas.microsoft.com/office/powerpoint/2010/main" val="32828366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03443" y="157162"/>
            <a:ext cx="5791970" cy="1015663"/>
          </a:xfrm>
          <a:prstGeom prst="rect">
            <a:avLst/>
          </a:prstGeom>
        </p:spPr>
        <p:txBody>
          <a:bodyPr wrap="none">
            <a:spAutoFit/>
          </a:bodyPr>
          <a:lstStyle/>
          <a:p>
            <a:r>
              <a:rPr lang="ru-RU" sz="6000" b="1" dirty="0" smtClean="0">
                <a:solidFill>
                  <a:schemeClr val="bg1"/>
                </a:solidFill>
              </a:rPr>
              <a:t>Козьма Крючков</a:t>
            </a:r>
            <a:endParaRPr lang="ru-RU" sz="6000" b="1" dirty="0">
              <a:solidFill>
                <a:schemeClr val="bg1"/>
              </a:solidFill>
            </a:endParaRPr>
          </a:p>
        </p:txBody>
      </p:sp>
      <p:pic>
        <p:nvPicPr>
          <p:cNvPr id="3" name="Рисунок 2"/>
          <p:cNvPicPr>
            <a:picLocks noChangeAspect="1"/>
          </p:cNvPicPr>
          <p:nvPr/>
        </p:nvPicPr>
        <p:blipFill rotWithShape="1">
          <a:blip r:embed="rId2"/>
          <a:srcRect l="3707" t="9804" r="4988" b="9523"/>
          <a:stretch/>
        </p:blipFill>
        <p:spPr>
          <a:xfrm>
            <a:off x="242888" y="1328738"/>
            <a:ext cx="5643859" cy="4043361"/>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6391275" y="1337400"/>
            <a:ext cx="5410200" cy="4893647"/>
          </a:xfrm>
          <a:prstGeom prst="rect">
            <a:avLst/>
          </a:prstGeom>
        </p:spPr>
        <p:txBody>
          <a:bodyPr wrap="square">
            <a:spAutoFit/>
          </a:bodyPr>
          <a:lstStyle/>
          <a:p>
            <a:pPr algn="r"/>
            <a:r>
              <a:rPr lang="ru-RU" sz="2400" b="1" dirty="0" smtClean="0">
                <a:solidFill>
                  <a:schemeClr val="bg1"/>
                </a:solidFill>
              </a:rPr>
              <a:t>В годы Первой мировой войны имя Козьмы Крючкова было известно всей России. Крючков и трое его товарищей отправились в сторожевой дозор, и внезапно столкнулись с разъездом немецких улан численностью 27 человек. Несмотря на неравенство сил, донцы и не думали сдаваться. Крючков был первым награжденным георгиевским крестом, получив крест 4-й степени за уничтожение в бою одиннадцати немцев. На теле Козьмы Крючкова позже насчитали 16 ран.</a:t>
            </a:r>
          </a:p>
        </p:txBody>
      </p:sp>
    </p:spTree>
    <p:extLst>
      <p:ext uri="{BB962C8B-B14F-4D97-AF65-F5344CB8AC3E}">
        <p14:creationId xmlns:p14="http://schemas.microsoft.com/office/powerpoint/2010/main" val="14035613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64765" y="186809"/>
            <a:ext cx="8309391" cy="830997"/>
          </a:xfrm>
          <a:prstGeom prst="rect">
            <a:avLst/>
          </a:prstGeom>
        </p:spPr>
        <p:txBody>
          <a:bodyPr wrap="none">
            <a:spAutoFit/>
          </a:bodyPr>
          <a:lstStyle/>
          <a:p>
            <a:r>
              <a:rPr lang="ru-RU" sz="4800" b="1" dirty="0" smtClean="0">
                <a:solidFill>
                  <a:schemeClr val="bg1"/>
                </a:solidFill>
              </a:rPr>
              <a:t>Семён Михайлович Будённый</a:t>
            </a:r>
            <a:endParaRPr lang="ru-RU" sz="4800" b="1" dirty="0">
              <a:solidFill>
                <a:schemeClr val="bg1"/>
              </a:solidFill>
            </a:endParaRPr>
          </a:p>
        </p:txBody>
      </p:sp>
      <p:pic>
        <p:nvPicPr>
          <p:cNvPr id="3" name="Рисунок 2"/>
          <p:cNvPicPr>
            <a:picLocks noChangeAspect="1"/>
          </p:cNvPicPr>
          <p:nvPr/>
        </p:nvPicPr>
        <p:blipFill rotWithShape="1">
          <a:blip r:embed="rId2"/>
          <a:srcRect l="20761" t="7975" r="12202"/>
          <a:stretch/>
        </p:blipFill>
        <p:spPr>
          <a:xfrm>
            <a:off x="514350" y="1010864"/>
            <a:ext cx="2357438" cy="4051673"/>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3776661" y="2155001"/>
            <a:ext cx="7896226" cy="2677656"/>
          </a:xfrm>
          <a:prstGeom prst="rect">
            <a:avLst/>
          </a:prstGeom>
        </p:spPr>
        <p:txBody>
          <a:bodyPr wrap="square">
            <a:spAutoFit/>
          </a:bodyPr>
          <a:lstStyle/>
          <a:p>
            <a:pPr algn="r"/>
            <a:r>
              <a:rPr lang="ru-RU" sz="2400" b="1" dirty="0">
                <a:solidFill>
                  <a:schemeClr val="bg1"/>
                </a:solidFill>
              </a:rPr>
              <a:t>С</a:t>
            </a:r>
            <a:r>
              <a:rPr lang="ru-RU" sz="2400" b="1" dirty="0" smtClean="0">
                <a:solidFill>
                  <a:schemeClr val="bg1"/>
                </a:solidFill>
              </a:rPr>
              <a:t>оветский военачальник, командующий Первой конной армией РККА в годы Гражданской войны 1918-1922 гг., один из первых Маршалов Советского Союза.</a:t>
            </a:r>
          </a:p>
          <a:p>
            <a:pPr algn="r"/>
            <a:r>
              <a:rPr lang="ru-RU" sz="2400" b="1" dirty="0" smtClean="0">
                <a:solidFill>
                  <a:schemeClr val="bg1"/>
                </a:solidFill>
              </a:rPr>
              <a:t>Создал революционный конный отряд, действовавший против белогвардейцев на Дону. </a:t>
            </a:r>
          </a:p>
          <a:p>
            <a:pPr algn="r"/>
            <a:r>
              <a:rPr lang="ru-RU" sz="2400" b="1" dirty="0" smtClean="0">
                <a:solidFill>
                  <a:schemeClr val="bg1"/>
                </a:solidFill>
              </a:rPr>
              <a:t>Вместе с дивизиями 8-й армии одержавшее победу над казачьими корпусами генералов Мамонтова и Шкуро. </a:t>
            </a:r>
            <a:endParaRPr lang="ru-RU" sz="2400" b="1" dirty="0">
              <a:solidFill>
                <a:schemeClr val="bg1"/>
              </a:solidFill>
            </a:endParaRPr>
          </a:p>
        </p:txBody>
      </p:sp>
    </p:spTree>
    <p:extLst>
      <p:ext uri="{BB962C8B-B14F-4D97-AF65-F5344CB8AC3E}">
        <p14:creationId xmlns:p14="http://schemas.microsoft.com/office/powerpoint/2010/main" val="3331014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41556" y="0"/>
            <a:ext cx="8101128" cy="830997"/>
          </a:xfrm>
          <a:prstGeom prst="rect">
            <a:avLst/>
          </a:prstGeom>
        </p:spPr>
        <p:txBody>
          <a:bodyPr wrap="none">
            <a:spAutoFit/>
          </a:bodyPr>
          <a:lstStyle/>
          <a:p>
            <a:r>
              <a:rPr lang="ru-RU" sz="4800" b="1" dirty="0" smtClean="0">
                <a:solidFill>
                  <a:schemeClr val="bg1"/>
                </a:solidFill>
              </a:rPr>
              <a:t>Николай Францевич Гастелло</a:t>
            </a:r>
            <a:endParaRPr lang="ru-RU" sz="4800" b="1" dirty="0">
              <a:solidFill>
                <a:schemeClr val="bg1"/>
              </a:solidFill>
            </a:endParaRPr>
          </a:p>
        </p:txBody>
      </p:sp>
      <p:pic>
        <p:nvPicPr>
          <p:cNvPr id="3" name="Рисунок 2"/>
          <p:cNvPicPr>
            <a:picLocks noChangeAspect="1"/>
          </p:cNvPicPr>
          <p:nvPr/>
        </p:nvPicPr>
        <p:blipFill>
          <a:blip r:embed="rId2"/>
          <a:stretch>
            <a:fillRect/>
          </a:stretch>
        </p:blipFill>
        <p:spPr>
          <a:xfrm>
            <a:off x="564671" y="902828"/>
            <a:ext cx="3721579" cy="4648924"/>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4672014" y="913150"/>
            <a:ext cx="7058026" cy="5632311"/>
          </a:xfrm>
          <a:prstGeom prst="rect">
            <a:avLst/>
          </a:prstGeom>
        </p:spPr>
        <p:txBody>
          <a:bodyPr wrap="square">
            <a:spAutoFit/>
          </a:bodyPr>
          <a:lstStyle/>
          <a:p>
            <a:pPr algn="r"/>
            <a:r>
              <a:rPr lang="ru-RU" sz="2400" b="1" dirty="0" smtClean="0">
                <a:solidFill>
                  <a:schemeClr val="bg1"/>
                </a:solidFill>
              </a:rPr>
              <a:t>Советский военный лётчик, участник трёх войн, в момент гибели занимал должность командира 2-й эскадрильи 207-го дальнебомбардировочного авиационного полка 42-й дальнебомбардировочной авиационной дивизии 3-го дальнебомбардировочного авиационного корпуса Дальнебомбардировочной авиации ВВС РККА в звании капитана. </a:t>
            </a:r>
          </a:p>
          <a:p>
            <a:pPr algn="r"/>
            <a:r>
              <a:rPr lang="ru-RU" sz="2400" b="1" dirty="0" smtClean="0">
                <a:solidFill>
                  <a:schemeClr val="bg1"/>
                </a:solidFill>
              </a:rPr>
              <a:t>Погиб во время боевого вылета. Герой Советского Союза, посмертно. Вражеский снаряд повредил топливный бак, летчик направил самолет прямо на колонну вражеской техники,</a:t>
            </a:r>
          </a:p>
          <a:p>
            <a:pPr algn="r"/>
            <a:r>
              <a:rPr lang="ru-RU" sz="2400" b="1" dirty="0">
                <a:solidFill>
                  <a:schemeClr val="bg1"/>
                </a:solidFill>
              </a:rPr>
              <a:t>е</a:t>
            </a:r>
            <a:r>
              <a:rPr lang="ru-RU" sz="2400" b="1" dirty="0" smtClean="0">
                <a:solidFill>
                  <a:schemeClr val="bg1"/>
                </a:solidFill>
              </a:rPr>
              <a:t>го «огненный таран» 26 июня 1941 года стал символом храбрости и готовности погибнуть за свою Родину. </a:t>
            </a:r>
            <a:endParaRPr lang="ru-RU" sz="2400" b="1" dirty="0">
              <a:solidFill>
                <a:schemeClr val="bg1"/>
              </a:solidFill>
            </a:endParaRPr>
          </a:p>
        </p:txBody>
      </p:sp>
    </p:spTree>
    <p:extLst>
      <p:ext uri="{BB962C8B-B14F-4D97-AF65-F5344CB8AC3E}">
        <p14:creationId xmlns:p14="http://schemas.microsoft.com/office/powerpoint/2010/main" val="39052160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96257" y="354875"/>
            <a:ext cx="3404206" cy="5005250"/>
          </a:xfrm>
          <a:prstGeom prst="rect">
            <a:avLst/>
          </a:prstGeom>
          <a:ln>
            <a:noFill/>
          </a:ln>
          <a:effectLst>
            <a:outerShdw blurRad="292100" dist="139700" dir="2700000" algn="tl" rotWithShape="0">
              <a:srgbClr val="333333">
                <a:alpha val="65000"/>
              </a:srgbClr>
            </a:outerShdw>
          </a:effectLst>
        </p:spPr>
      </p:pic>
      <p:sp>
        <p:nvSpPr>
          <p:cNvPr id="3" name="Прямоугольник 2"/>
          <p:cNvSpPr/>
          <p:nvPr/>
        </p:nvSpPr>
        <p:spPr>
          <a:xfrm>
            <a:off x="3750903" y="215384"/>
            <a:ext cx="8314456" cy="830997"/>
          </a:xfrm>
          <a:prstGeom prst="rect">
            <a:avLst/>
          </a:prstGeom>
        </p:spPr>
        <p:txBody>
          <a:bodyPr wrap="none">
            <a:spAutoFit/>
          </a:bodyPr>
          <a:lstStyle/>
          <a:p>
            <a:r>
              <a:rPr lang="ru-RU" sz="4800" b="1" dirty="0" smtClean="0">
                <a:solidFill>
                  <a:schemeClr val="bg1"/>
                </a:solidFill>
              </a:rPr>
              <a:t>Виктор Васильевич Талалихин</a:t>
            </a:r>
            <a:endParaRPr lang="ru-RU" sz="4800" b="1" dirty="0">
              <a:solidFill>
                <a:schemeClr val="bg1"/>
              </a:solidFill>
            </a:endParaRPr>
          </a:p>
        </p:txBody>
      </p:sp>
      <p:sp>
        <p:nvSpPr>
          <p:cNvPr id="4" name="Прямоугольник 3"/>
          <p:cNvSpPr/>
          <p:nvPr/>
        </p:nvSpPr>
        <p:spPr>
          <a:xfrm>
            <a:off x="4219574" y="1098888"/>
            <a:ext cx="7453314" cy="5262979"/>
          </a:xfrm>
          <a:prstGeom prst="rect">
            <a:avLst/>
          </a:prstGeom>
        </p:spPr>
        <p:txBody>
          <a:bodyPr wrap="square">
            <a:spAutoFit/>
          </a:bodyPr>
          <a:lstStyle/>
          <a:p>
            <a:pPr algn="r"/>
            <a:r>
              <a:rPr lang="ru-RU" sz="2800" b="1" dirty="0" smtClean="0">
                <a:solidFill>
                  <a:schemeClr val="bg1"/>
                </a:solidFill>
              </a:rPr>
              <a:t>Военный  летчик,</a:t>
            </a:r>
          </a:p>
          <a:p>
            <a:pPr algn="r"/>
            <a:r>
              <a:rPr lang="ru-RU" sz="2800" b="1" dirty="0" smtClean="0">
                <a:solidFill>
                  <a:schemeClr val="bg1"/>
                </a:solidFill>
              </a:rPr>
              <a:t>заместитель командира эскадрильи 177-го</a:t>
            </a:r>
          </a:p>
          <a:p>
            <a:pPr algn="r"/>
            <a:r>
              <a:rPr lang="ru-RU" sz="2800" b="1" dirty="0" smtClean="0">
                <a:solidFill>
                  <a:schemeClr val="bg1"/>
                </a:solidFill>
              </a:rPr>
              <a:t>истребительного авиационного полка</a:t>
            </a:r>
          </a:p>
          <a:p>
            <a:pPr algn="r"/>
            <a:r>
              <a:rPr lang="ru-RU" sz="2800" b="1" dirty="0" smtClean="0">
                <a:solidFill>
                  <a:schemeClr val="bg1"/>
                </a:solidFill>
              </a:rPr>
              <a:t> 6-го истребительного корпуса войск ПВО территории страны, младший лейтенант, Герой Советского Союза.</a:t>
            </a:r>
          </a:p>
          <a:p>
            <a:pPr algn="r"/>
            <a:r>
              <a:rPr lang="ru-RU" sz="2800" b="1" dirty="0" smtClean="0">
                <a:solidFill>
                  <a:schemeClr val="bg1"/>
                </a:solidFill>
              </a:rPr>
              <a:t>Сбил 6 самолетов.  В ночь на 7 августа 1941 года на И-16 одним из первых  произвел  таран в ночном воздушном бою, сбив около Москвы бомбардировщик Не-111. </a:t>
            </a:r>
            <a:r>
              <a:rPr lang="ru-RU" sz="2800" b="1" dirty="0">
                <a:solidFill>
                  <a:schemeClr val="bg1"/>
                </a:solidFill>
              </a:rPr>
              <a:t>П</a:t>
            </a:r>
            <a:r>
              <a:rPr lang="ru-RU" sz="2800" b="1" dirty="0" smtClean="0">
                <a:solidFill>
                  <a:schemeClr val="bg1"/>
                </a:solidFill>
              </a:rPr>
              <a:t>огиб в воздушном бою около Подольска 27 октября 1941 года. </a:t>
            </a:r>
          </a:p>
        </p:txBody>
      </p:sp>
    </p:spTree>
    <p:extLst>
      <p:ext uri="{BB962C8B-B14F-4D97-AF65-F5344CB8AC3E}">
        <p14:creationId xmlns:p14="http://schemas.microsoft.com/office/powerpoint/2010/main" val="3478322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86301" y="1528674"/>
            <a:ext cx="6357937" cy="2677656"/>
          </a:xfrm>
          <a:prstGeom prst="rect">
            <a:avLst/>
          </a:prstGeom>
        </p:spPr>
        <p:txBody>
          <a:bodyPr wrap="square">
            <a:spAutoFit/>
          </a:bodyPr>
          <a:lstStyle/>
          <a:p>
            <a:pPr algn="r"/>
            <a:r>
              <a:rPr lang="ru-RU" sz="2800" b="1" dirty="0" smtClean="0">
                <a:solidFill>
                  <a:schemeClr val="bg1"/>
                </a:solidFill>
              </a:rPr>
              <a:t>Первым в истории войны – 24 августа 1941 года – закрыл собой вражескую амбразуру политрук роты 125-го танкового полка 28-й танковой дивизии Александр Панкратов. Произошло это в бою близ Новгорода. </a:t>
            </a:r>
            <a:endParaRPr lang="ru-RU" sz="2800" b="1" dirty="0">
              <a:solidFill>
                <a:schemeClr val="bg1"/>
              </a:solidFill>
            </a:endParaRPr>
          </a:p>
        </p:txBody>
      </p:sp>
      <p:sp>
        <p:nvSpPr>
          <p:cNvPr id="3" name="Прямоугольник 2"/>
          <p:cNvSpPr/>
          <p:nvPr/>
        </p:nvSpPr>
        <p:spPr>
          <a:xfrm>
            <a:off x="3105865" y="272535"/>
            <a:ext cx="6187656" cy="830997"/>
          </a:xfrm>
          <a:prstGeom prst="rect">
            <a:avLst/>
          </a:prstGeom>
        </p:spPr>
        <p:txBody>
          <a:bodyPr wrap="none">
            <a:spAutoFit/>
          </a:bodyPr>
          <a:lstStyle/>
          <a:p>
            <a:r>
              <a:rPr lang="ru-RU" sz="4800" b="1" dirty="0" smtClean="0">
                <a:solidFill>
                  <a:schemeClr val="bg1"/>
                </a:solidFill>
              </a:rPr>
              <a:t>Александр Панкратов </a:t>
            </a:r>
            <a:endParaRPr lang="ru-RU" sz="4800" b="1" dirty="0">
              <a:solidFill>
                <a:schemeClr val="bg1"/>
              </a:solidFill>
            </a:endParaRPr>
          </a:p>
        </p:txBody>
      </p:sp>
      <p:pic>
        <p:nvPicPr>
          <p:cNvPr id="4" name="Рисунок 3"/>
          <p:cNvPicPr>
            <a:picLocks noChangeAspect="1"/>
          </p:cNvPicPr>
          <p:nvPr/>
        </p:nvPicPr>
        <p:blipFill rotWithShape="1">
          <a:blip r:embed="rId2"/>
          <a:srcRect t="-323" r="62742"/>
          <a:stretch/>
        </p:blipFill>
        <p:spPr>
          <a:xfrm>
            <a:off x="671513" y="1151660"/>
            <a:ext cx="3000375" cy="40394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052725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62224" y="162610"/>
            <a:ext cx="8296275" cy="830997"/>
          </a:xfrm>
          <a:prstGeom prst="rect">
            <a:avLst/>
          </a:prstGeom>
        </p:spPr>
        <p:txBody>
          <a:bodyPr wrap="square">
            <a:spAutoFit/>
          </a:bodyPr>
          <a:lstStyle/>
          <a:p>
            <a:r>
              <a:rPr lang="ru-RU" sz="4800" b="1" dirty="0" smtClean="0">
                <a:solidFill>
                  <a:schemeClr val="bg1"/>
                </a:solidFill>
              </a:rPr>
              <a:t>Василий Георгиевич Клочков</a:t>
            </a:r>
            <a:endParaRPr lang="ru-RU" sz="4800" b="1" dirty="0">
              <a:solidFill>
                <a:schemeClr val="bg1"/>
              </a:solidFill>
            </a:endParaRPr>
          </a:p>
        </p:txBody>
      </p:sp>
      <p:sp>
        <p:nvSpPr>
          <p:cNvPr id="3" name="Прямоугольник 2"/>
          <p:cNvSpPr/>
          <p:nvPr/>
        </p:nvSpPr>
        <p:spPr>
          <a:xfrm>
            <a:off x="4429125" y="1077010"/>
            <a:ext cx="6843712" cy="5262979"/>
          </a:xfrm>
          <a:prstGeom prst="rect">
            <a:avLst/>
          </a:prstGeom>
        </p:spPr>
        <p:txBody>
          <a:bodyPr wrap="square">
            <a:spAutoFit/>
          </a:bodyPr>
          <a:lstStyle/>
          <a:p>
            <a:pPr algn="r"/>
            <a:r>
              <a:rPr lang="ru-RU" sz="2800" b="1" dirty="0" smtClean="0">
                <a:solidFill>
                  <a:schemeClr val="bg1"/>
                </a:solidFill>
              </a:rPr>
              <a:t>Советский военнослужащий, политический руководитель 4-й роты 2-го батальона 1075-го стрелкового полка 316-й стрелковой дивизии 16-й армии Западного фронта</a:t>
            </a:r>
          </a:p>
          <a:p>
            <a:pPr algn="r"/>
            <a:r>
              <a:rPr lang="ru-RU" sz="2800" b="1" dirty="0" smtClean="0">
                <a:solidFill>
                  <a:schemeClr val="bg1"/>
                </a:solidFill>
              </a:rPr>
              <a:t>«Велика Россия, а отступать некуда - позади Москва!»</a:t>
            </a:r>
          </a:p>
          <a:p>
            <a:pPr algn="r"/>
            <a:r>
              <a:rPr lang="ru-RU" sz="2800" b="1" dirty="0" smtClean="0">
                <a:solidFill>
                  <a:schemeClr val="bg1"/>
                </a:solidFill>
              </a:rPr>
              <a:t>Погиб, бросившись под  вражеский танк со связкой гранат. Политрук Василий Георгиевич Клочков, командовавший ротой панфиловцев у разъезда Дубосеково погиб 16 ноября 1941 г.</a:t>
            </a:r>
            <a:endParaRPr lang="ru-RU" sz="2800" b="1" dirty="0">
              <a:solidFill>
                <a:schemeClr val="bg1"/>
              </a:solidFill>
            </a:endParaRPr>
          </a:p>
        </p:txBody>
      </p:sp>
      <p:pic>
        <p:nvPicPr>
          <p:cNvPr id="4" name="Рисунок 3"/>
          <p:cNvPicPr>
            <a:picLocks noChangeAspect="1"/>
          </p:cNvPicPr>
          <p:nvPr/>
        </p:nvPicPr>
        <p:blipFill>
          <a:blip r:embed="rId2"/>
          <a:stretch>
            <a:fillRect/>
          </a:stretch>
        </p:blipFill>
        <p:spPr>
          <a:xfrm>
            <a:off x="428865" y="1027175"/>
            <a:ext cx="3457335" cy="44321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554213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133474" y="105461"/>
            <a:ext cx="10225088" cy="1200329"/>
          </a:xfrm>
          <a:prstGeom prst="rect">
            <a:avLst/>
          </a:prstGeom>
        </p:spPr>
        <p:txBody>
          <a:bodyPr wrap="square">
            <a:spAutoFit/>
          </a:bodyPr>
          <a:lstStyle/>
          <a:p>
            <a:r>
              <a:rPr lang="ru-RU" sz="4000" b="1" dirty="0" smtClean="0">
                <a:solidFill>
                  <a:schemeClr val="bg1"/>
                </a:solidFill>
              </a:rPr>
              <a:t>Герой</a:t>
            </a:r>
            <a:r>
              <a:rPr lang="ru-RU" sz="3200" b="1" dirty="0" smtClean="0">
                <a:solidFill>
                  <a:schemeClr val="bg1"/>
                </a:solidFill>
              </a:rPr>
              <a:t> - человек, совершающий подвиги, необычный по своей храбрости, доблести, самоотверженности.</a:t>
            </a:r>
            <a:endParaRPr lang="ru-RU" b="1" dirty="0">
              <a:solidFill>
                <a:schemeClr val="bg1"/>
              </a:solidFill>
            </a:endParaRPr>
          </a:p>
        </p:txBody>
      </p:sp>
      <p:sp>
        <p:nvSpPr>
          <p:cNvPr id="5" name="Прямоугольник 4"/>
          <p:cNvSpPr/>
          <p:nvPr/>
        </p:nvSpPr>
        <p:spPr>
          <a:xfrm>
            <a:off x="833439" y="1741825"/>
            <a:ext cx="4795836" cy="3108543"/>
          </a:xfrm>
          <a:prstGeom prst="rect">
            <a:avLst/>
          </a:prstGeom>
        </p:spPr>
        <p:txBody>
          <a:bodyPr wrap="square">
            <a:spAutoFit/>
          </a:bodyPr>
          <a:lstStyle/>
          <a:p>
            <a:r>
              <a:rPr lang="ru-RU" sz="2800" b="1" dirty="0" smtClean="0">
                <a:solidFill>
                  <a:schemeClr val="bg1"/>
                </a:solidFill>
              </a:rPr>
              <a:t>Мы, русские, неагрессивный народ. Пока дело не касается нашей Родины. </a:t>
            </a:r>
          </a:p>
          <a:p>
            <a:r>
              <a:rPr lang="ru-RU" sz="2800" b="1" dirty="0" smtClean="0">
                <a:solidFill>
                  <a:schemeClr val="bg1"/>
                </a:solidFill>
              </a:rPr>
              <a:t>Здесь мы становимся беспощадными. Так было во все времена. Русь всегда славилась своими героями.</a:t>
            </a:r>
          </a:p>
        </p:txBody>
      </p:sp>
      <p:pic>
        <p:nvPicPr>
          <p:cNvPr id="6" name="Рисунок 5"/>
          <p:cNvPicPr>
            <a:picLocks noChangeAspect="1"/>
          </p:cNvPicPr>
          <p:nvPr/>
        </p:nvPicPr>
        <p:blipFill>
          <a:blip r:embed="rId2"/>
          <a:stretch>
            <a:fillRect/>
          </a:stretch>
        </p:blipFill>
        <p:spPr>
          <a:xfrm>
            <a:off x="6697958" y="1234422"/>
            <a:ext cx="4517730" cy="54521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874673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857750" y="1095672"/>
            <a:ext cx="6943726" cy="5262979"/>
          </a:xfrm>
          <a:prstGeom prst="rect">
            <a:avLst/>
          </a:prstGeom>
        </p:spPr>
        <p:txBody>
          <a:bodyPr wrap="square">
            <a:spAutoFit/>
          </a:bodyPr>
          <a:lstStyle/>
          <a:p>
            <a:pPr algn="r"/>
            <a:r>
              <a:rPr lang="ru-RU" sz="2400" b="1" dirty="0" smtClean="0">
                <a:solidFill>
                  <a:schemeClr val="bg1"/>
                </a:solidFill>
              </a:rPr>
              <a:t>1 декабря 1941 года на окраине деревни Акулово приняли свой последний бой красноармейцы ВНОСовцы ( бойцы поста воздушного наблюдения оповещения и связи — далее ВНОС ) 1-го корпуса Московской зоны ПВО под командованием старшего сержанта Хорена Нариманяна. Через несколько дней, когда остатки немецких войск были отброшены, наши войска увидели на окраине деревни разрушенный блиндаж, около него три обгоревших танка и более десятка фашистских трупов. В блиндаже — изрешеченные пулями тела бойцов поста ВНОС, принявших танковый удар на себя. Восемь человек с винтовками и гранатами против целой армии.</a:t>
            </a:r>
            <a:endParaRPr lang="ru-RU" sz="2400" b="1" dirty="0">
              <a:solidFill>
                <a:schemeClr val="bg1"/>
              </a:solidFill>
            </a:endParaRPr>
          </a:p>
        </p:txBody>
      </p:sp>
      <p:sp>
        <p:nvSpPr>
          <p:cNvPr id="3" name="Прямоугольник 2"/>
          <p:cNvSpPr/>
          <p:nvPr/>
        </p:nvSpPr>
        <p:spPr>
          <a:xfrm>
            <a:off x="1247928" y="0"/>
            <a:ext cx="10086607" cy="923330"/>
          </a:xfrm>
          <a:prstGeom prst="rect">
            <a:avLst/>
          </a:prstGeom>
        </p:spPr>
        <p:txBody>
          <a:bodyPr wrap="none">
            <a:spAutoFit/>
          </a:bodyPr>
          <a:lstStyle/>
          <a:p>
            <a:r>
              <a:rPr lang="ru-RU" sz="5400" b="1" dirty="0" smtClean="0">
                <a:solidFill>
                  <a:schemeClr val="bg1"/>
                </a:solidFill>
              </a:rPr>
              <a:t>Хорен Айрапетович Нариманян</a:t>
            </a:r>
            <a:endParaRPr lang="ru-RU" sz="5400" b="1" dirty="0">
              <a:solidFill>
                <a:schemeClr val="bg1"/>
              </a:solidFill>
            </a:endParaRPr>
          </a:p>
        </p:txBody>
      </p:sp>
      <p:pic>
        <p:nvPicPr>
          <p:cNvPr id="4" name="Рисунок 3"/>
          <p:cNvPicPr>
            <a:picLocks noChangeAspect="1"/>
          </p:cNvPicPr>
          <p:nvPr/>
        </p:nvPicPr>
        <p:blipFill rotWithShape="1">
          <a:blip r:embed="rId2"/>
          <a:srcRect l="73242" t="5003" r="10234" b="52060"/>
          <a:stretch/>
        </p:blipFill>
        <p:spPr>
          <a:xfrm>
            <a:off x="928688" y="1119288"/>
            <a:ext cx="2871787" cy="41956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219603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857875" y="446306"/>
            <a:ext cx="5872162" cy="6001643"/>
          </a:xfrm>
          <a:prstGeom prst="rect">
            <a:avLst/>
          </a:prstGeom>
        </p:spPr>
        <p:txBody>
          <a:bodyPr wrap="square">
            <a:spAutoFit/>
          </a:bodyPr>
          <a:lstStyle/>
          <a:p>
            <a:pPr algn="r"/>
            <a:r>
              <a:rPr lang="ru-RU" sz="2400" b="1" dirty="0" smtClean="0">
                <a:solidFill>
                  <a:schemeClr val="bg1"/>
                </a:solidFill>
              </a:rPr>
              <a:t>18 августа 1942 года 93‑й стрелковый полк 76‑й стрелковой дивизии у станицы Клетской вел бои за расширение захваченного плацдарма на правом берегу Дона. На подступах к станице немцы обустроили дзот, он не давал возможности нашим продвинуться. В одной из атак 21‑летний заместитель политрука  Петр Гутченко и 19‑летний командир стрелкового взвода младший лейтенант</a:t>
            </a:r>
            <a:r>
              <a:rPr lang="ru-RU" sz="2000" b="1" dirty="0" smtClean="0">
                <a:solidFill>
                  <a:schemeClr val="bg1"/>
                </a:solidFill>
              </a:rPr>
              <a:t> </a:t>
            </a:r>
            <a:r>
              <a:rPr lang="ru-RU" sz="2400" b="1" dirty="0" smtClean="0">
                <a:solidFill>
                  <a:schemeClr val="bg1"/>
                </a:solidFill>
              </a:rPr>
              <a:t>Александр Покальчук </a:t>
            </a:r>
            <a:endParaRPr lang="ru-RU" sz="2800" b="1" dirty="0" smtClean="0">
              <a:solidFill>
                <a:schemeClr val="bg1"/>
              </a:solidFill>
            </a:endParaRPr>
          </a:p>
          <a:p>
            <a:pPr algn="r"/>
            <a:r>
              <a:rPr lang="ru-RU" sz="2400" b="1" dirty="0" smtClean="0">
                <a:solidFill>
                  <a:schemeClr val="bg1"/>
                </a:solidFill>
              </a:rPr>
              <a:t>с разных сторон сумели подползти к дзоту и метнуть в амбразуру по 2 гранаты, но безуспешно. Гранат больше не осталось, и тогда оба одновременно бросились на амбразуру и закрыли ее своими телами…</a:t>
            </a:r>
            <a:endParaRPr lang="ru-RU" sz="2400" b="1" dirty="0">
              <a:solidFill>
                <a:schemeClr val="bg1"/>
              </a:solidFill>
            </a:endParaRPr>
          </a:p>
        </p:txBody>
      </p:sp>
      <p:pic>
        <p:nvPicPr>
          <p:cNvPr id="5" name="Рисунок 4"/>
          <p:cNvPicPr>
            <a:picLocks noChangeAspect="1"/>
          </p:cNvPicPr>
          <p:nvPr/>
        </p:nvPicPr>
        <p:blipFill rotWithShape="1">
          <a:blip r:embed="rId2"/>
          <a:srcRect t="3618" r="34193"/>
          <a:stretch/>
        </p:blipFill>
        <p:spPr>
          <a:xfrm>
            <a:off x="271463" y="1973566"/>
            <a:ext cx="5514975" cy="3960508"/>
          </a:xfrm>
          <a:prstGeom prst="rect">
            <a:avLst/>
          </a:prstGeom>
          <a:ln>
            <a:noFill/>
          </a:ln>
          <a:effectLst>
            <a:outerShdw blurRad="292100" dist="139700" dir="2700000" algn="tl" rotWithShape="0">
              <a:srgbClr val="333333">
                <a:alpha val="65000"/>
              </a:srgbClr>
            </a:outerShdw>
          </a:effectLst>
        </p:spPr>
      </p:pic>
      <p:sp>
        <p:nvSpPr>
          <p:cNvPr id="6" name="Прямоугольник 5"/>
          <p:cNvSpPr/>
          <p:nvPr/>
        </p:nvSpPr>
        <p:spPr>
          <a:xfrm>
            <a:off x="260521" y="215383"/>
            <a:ext cx="4069576" cy="830997"/>
          </a:xfrm>
          <a:prstGeom prst="rect">
            <a:avLst/>
          </a:prstGeom>
        </p:spPr>
        <p:txBody>
          <a:bodyPr wrap="none">
            <a:spAutoFit/>
          </a:bodyPr>
          <a:lstStyle/>
          <a:p>
            <a:r>
              <a:rPr lang="ru-RU" sz="4800" b="1" dirty="0" smtClean="0">
                <a:solidFill>
                  <a:schemeClr val="bg1"/>
                </a:solidFill>
              </a:rPr>
              <a:t>Петр Гутченко </a:t>
            </a:r>
            <a:endParaRPr lang="ru-RU" sz="4800" b="1" dirty="0">
              <a:solidFill>
                <a:schemeClr val="bg1"/>
              </a:solidFill>
            </a:endParaRPr>
          </a:p>
        </p:txBody>
      </p:sp>
      <p:sp>
        <p:nvSpPr>
          <p:cNvPr id="7" name="Прямоугольник 6"/>
          <p:cNvSpPr/>
          <p:nvPr/>
        </p:nvSpPr>
        <p:spPr>
          <a:xfrm>
            <a:off x="110364" y="1072634"/>
            <a:ext cx="6198300" cy="830997"/>
          </a:xfrm>
          <a:prstGeom prst="rect">
            <a:avLst/>
          </a:prstGeom>
        </p:spPr>
        <p:txBody>
          <a:bodyPr wrap="none">
            <a:spAutoFit/>
          </a:bodyPr>
          <a:lstStyle/>
          <a:p>
            <a:r>
              <a:rPr lang="ru-RU" sz="4800" b="1" dirty="0" smtClean="0">
                <a:solidFill>
                  <a:schemeClr val="bg1"/>
                </a:solidFill>
              </a:rPr>
              <a:t>Александр Покальчук </a:t>
            </a:r>
            <a:endParaRPr lang="ru-RU" sz="4800" b="1" dirty="0">
              <a:solidFill>
                <a:schemeClr val="bg1"/>
              </a:solidFill>
            </a:endParaRPr>
          </a:p>
        </p:txBody>
      </p:sp>
    </p:spTree>
    <p:extLst>
      <p:ext uri="{BB962C8B-B14F-4D97-AF65-F5344CB8AC3E}">
        <p14:creationId xmlns:p14="http://schemas.microsoft.com/office/powerpoint/2010/main" val="22372966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30671" y="272534"/>
            <a:ext cx="3558988" cy="830997"/>
          </a:xfrm>
          <a:prstGeom prst="rect">
            <a:avLst/>
          </a:prstGeom>
        </p:spPr>
        <p:txBody>
          <a:bodyPr wrap="none">
            <a:spAutoFit/>
          </a:bodyPr>
          <a:lstStyle/>
          <a:p>
            <a:r>
              <a:rPr lang="ru-RU" sz="4800" b="1" dirty="0" smtClean="0">
                <a:solidFill>
                  <a:schemeClr val="bg1"/>
                </a:solidFill>
              </a:rPr>
              <a:t>Яков Павлов</a:t>
            </a:r>
            <a:endParaRPr lang="ru-RU" sz="4800" b="1" dirty="0">
              <a:solidFill>
                <a:schemeClr val="bg1"/>
              </a:solidFill>
            </a:endParaRPr>
          </a:p>
        </p:txBody>
      </p:sp>
      <p:pic>
        <p:nvPicPr>
          <p:cNvPr id="3" name="Рисунок 2"/>
          <p:cNvPicPr>
            <a:picLocks noChangeAspect="1"/>
          </p:cNvPicPr>
          <p:nvPr/>
        </p:nvPicPr>
        <p:blipFill rotWithShape="1">
          <a:blip r:embed="rId2"/>
          <a:srcRect l="1" t="4320" r="32216" b="15493"/>
          <a:stretch/>
        </p:blipFill>
        <p:spPr>
          <a:xfrm>
            <a:off x="196880" y="1214438"/>
            <a:ext cx="4689446" cy="4214812"/>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5057775" y="300037"/>
            <a:ext cx="6843713" cy="6370975"/>
          </a:xfrm>
          <a:prstGeom prst="rect">
            <a:avLst/>
          </a:prstGeom>
        </p:spPr>
        <p:txBody>
          <a:bodyPr wrap="square">
            <a:spAutoFit/>
          </a:bodyPr>
          <a:lstStyle/>
          <a:p>
            <a:pPr algn="r"/>
            <a:r>
              <a:rPr lang="ru-RU" sz="2400" b="1" dirty="0" smtClean="0">
                <a:solidFill>
                  <a:schemeClr val="bg1"/>
                </a:solidFill>
              </a:rPr>
              <a:t>Герой Сталинградской битвы. </a:t>
            </a:r>
          </a:p>
          <a:p>
            <a:pPr algn="r"/>
            <a:r>
              <a:rPr lang="ru-RU" sz="2400" b="1" dirty="0" smtClean="0">
                <a:solidFill>
                  <a:schemeClr val="bg1"/>
                </a:solidFill>
              </a:rPr>
              <a:t>Вечером 27 сентября 1942 года Яков Павлов получил боевое задание командира роты лейтенанта Наумова разведать обстановку в 4-этажном здании в центре города, которое имело важное тактическое положение. Этот дом вошёл в историю Сталинградской битвы как «Дом Павлова». С тремя бойцами ему удалось выбить немцев из здания и полностью захватить его. Вскоре группа получила подкрепление, боепитание и телефонную линию. Фашисты непрерывно атаковали здание, пытались разбить его артиллерией и авиабомбами.</a:t>
            </a:r>
          </a:p>
          <a:p>
            <a:pPr algn="r"/>
            <a:r>
              <a:rPr lang="ru-RU" sz="2400" b="1" dirty="0" smtClean="0">
                <a:solidFill>
                  <a:schemeClr val="bg1"/>
                </a:solidFill>
              </a:rPr>
              <a:t>Умело маневрируя силами небольшого «гарнизона», Павлов избегал больших потерь и в течение 58 дней и ночей оборонял дом, не позволяя врагу пробиться к Волге.</a:t>
            </a:r>
          </a:p>
        </p:txBody>
      </p:sp>
    </p:spTree>
    <p:extLst>
      <p:ext uri="{BB962C8B-B14F-4D97-AF65-F5344CB8AC3E}">
        <p14:creationId xmlns:p14="http://schemas.microsoft.com/office/powerpoint/2010/main" val="37523622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2580" y="0"/>
            <a:ext cx="5604548" cy="830997"/>
          </a:xfrm>
          <a:prstGeom prst="rect">
            <a:avLst/>
          </a:prstGeom>
        </p:spPr>
        <p:txBody>
          <a:bodyPr wrap="none">
            <a:spAutoFit/>
          </a:bodyPr>
          <a:lstStyle/>
          <a:p>
            <a:r>
              <a:rPr lang="ru-RU" sz="4800" b="1" dirty="0" smtClean="0">
                <a:solidFill>
                  <a:schemeClr val="bg1"/>
                </a:solidFill>
              </a:rPr>
              <a:t>Дмитрии Карбышев</a:t>
            </a:r>
            <a:endParaRPr lang="ru-RU" sz="4800" b="1" dirty="0">
              <a:solidFill>
                <a:schemeClr val="bg1"/>
              </a:solidFill>
            </a:endParaRPr>
          </a:p>
        </p:txBody>
      </p:sp>
      <p:pic>
        <p:nvPicPr>
          <p:cNvPr id="3" name="Рисунок 2"/>
          <p:cNvPicPr>
            <a:picLocks noChangeAspect="1"/>
          </p:cNvPicPr>
          <p:nvPr/>
        </p:nvPicPr>
        <p:blipFill>
          <a:blip r:embed="rId2"/>
          <a:stretch>
            <a:fillRect/>
          </a:stretch>
        </p:blipFill>
        <p:spPr>
          <a:xfrm>
            <a:off x="495300" y="1108076"/>
            <a:ext cx="4119562" cy="5492749"/>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4943476" y="576948"/>
            <a:ext cx="6929437" cy="6001643"/>
          </a:xfrm>
          <a:prstGeom prst="rect">
            <a:avLst/>
          </a:prstGeom>
        </p:spPr>
        <p:txBody>
          <a:bodyPr wrap="square">
            <a:spAutoFit/>
          </a:bodyPr>
          <a:lstStyle/>
          <a:p>
            <a:pPr algn="r"/>
            <a:r>
              <a:rPr lang="ru-RU" sz="2400" b="1" dirty="0" smtClean="0">
                <a:solidFill>
                  <a:schemeClr val="bg1"/>
                </a:solidFill>
              </a:rPr>
              <a:t>Карбышев считался одним из лучших специалистов военно-инженерных дел не только в СССР, но и в мире. 8 августа 1941 года генерал Карбышев был тяжело контужен и в бессознательном состоянии попал в плен в немцам. С самого начала плена немцы пытались склонить Дмитрия Михайловича к сотрудничеству, но все было тщетно. Последним пунктом был лагерь Маутхаузен, где в ночь на 18 февраля 1945 года генерала Карбышева подвергли зверским пыткам и вмести с 500 другими узниками лагеря облили ледяной водой на морозе -12 градусов. Последние слова генерала были обращены ко всем кто защищал и любил свою Родину "Бодрей, товарищи! Думайте о Родине, и мужество не покинет вас!".</a:t>
            </a:r>
            <a:endParaRPr lang="ru-RU" sz="2400" b="1" dirty="0">
              <a:solidFill>
                <a:schemeClr val="bg1"/>
              </a:solidFill>
            </a:endParaRPr>
          </a:p>
        </p:txBody>
      </p:sp>
    </p:spTree>
    <p:extLst>
      <p:ext uri="{BB962C8B-B14F-4D97-AF65-F5344CB8AC3E}">
        <p14:creationId xmlns:p14="http://schemas.microsoft.com/office/powerpoint/2010/main" val="42496838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883773" y="0"/>
            <a:ext cx="6850593" cy="769441"/>
          </a:xfrm>
          <a:prstGeom prst="rect">
            <a:avLst/>
          </a:prstGeom>
        </p:spPr>
        <p:txBody>
          <a:bodyPr wrap="none">
            <a:spAutoFit/>
          </a:bodyPr>
          <a:lstStyle/>
          <a:p>
            <a:r>
              <a:rPr lang="ru-RU" sz="4400" b="1" dirty="0" smtClean="0">
                <a:solidFill>
                  <a:schemeClr val="bg1"/>
                </a:solidFill>
              </a:rPr>
              <a:t>Козин Сергей Михайлович </a:t>
            </a:r>
            <a:endParaRPr lang="ru-RU" sz="4400" b="1" dirty="0">
              <a:solidFill>
                <a:schemeClr val="bg1"/>
              </a:solidFill>
            </a:endParaRPr>
          </a:p>
        </p:txBody>
      </p:sp>
      <p:sp>
        <p:nvSpPr>
          <p:cNvPr id="3" name="Прямоугольник 2"/>
          <p:cNvSpPr/>
          <p:nvPr/>
        </p:nvSpPr>
        <p:spPr>
          <a:xfrm>
            <a:off x="3957637" y="624184"/>
            <a:ext cx="6129337" cy="3170099"/>
          </a:xfrm>
          <a:prstGeom prst="rect">
            <a:avLst/>
          </a:prstGeom>
        </p:spPr>
        <p:txBody>
          <a:bodyPr wrap="square">
            <a:spAutoFit/>
          </a:bodyPr>
          <a:lstStyle/>
          <a:p>
            <a:pPr algn="r"/>
            <a:r>
              <a:rPr lang="ru-RU" sz="2400" b="1" dirty="0" smtClean="0">
                <a:solidFill>
                  <a:schemeClr val="bg1"/>
                </a:solidFill>
              </a:rPr>
              <a:t>Герой </a:t>
            </a:r>
            <a:r>
              <a:rPr lang="en-US" sz="3200" b="1" dirty="0" smtClean="0">
                <a:solidFill>
                  <a:schemeClr val="bg1"/>
                </a:solidFill>
              </a:rPr>
              <a:t>Z</a:t>
            </a:r>
            <a:r>
              <a:rPr lang="ru-RU" sz="3200" b="1" dirty="0" smtClean="0">
                <a:solidFill>
                  <a:schemeClr val="bg1"/>
                </a:solidFill>
              </a:rPr>
              <a:t>. </a:t>
            </a:r>
            <a:r>
              <a:rPr lang="ru-RU" sz="2400" b="1" dirty="0" smtClean="0">
                <a:solidFill>
                  <a:schemeClr val="bg1"/>
                </a:solidFill>
              </a:rPr>
              <a:t>Гвардии лейтенант Козин Сергей Михайлович, командир 2 ПДВ 6 ПДР 137 гвардейского парашютно-десантного полка.</a:t>
            </a:r>
          </a:p>
          <a:p>
            <a:pPr algn="r"/>
            <a:r>
              <a:rPr lang="ru-RU" sz="2400" b="1" dirty="0" smtClean="0">
                <a:solidFill>
                  <a:schemeClr val="bg1"/>
                </a:solidFill>
              </a:rPr>
              <a:t>Выпускник МБОУ Кубинской СОШ № 2 им. Героя Советского Союза Безбородова В.П.. </a:t>
            </a:r>
          </a:p>
          <a:p>
            <a:pPr algn="r"/>
            <a:r>
              <a:rPr lang="ru-RU" sz="2400" b="1" dirty="0" smtClean="0">
                <a:solidFill>
                  <a:schemeClr val="bg1"/>
                </a:solidFill>
              </a:rPr>
              <a:t> Награждён медалью "За Отвагу" за захват стратегически важного объекта. </a:t>
            </a:r>
          </a:p>
          <a:p>
            <a:pPr algn="r"/>
            <a:r>
              <a:rPr lang="ru-RU" sz="2400" b="1" dirty="0" smtClean="0">
                <a:solidFill>
                  <a:schemeClr val="bg1"/>
                </a:solidFill>
              </a:rPr>
              <a:t>Погиб 18 сентября 2022 года.</a:t>
            </a:r>
            <a:endParaRPr lang="ru-RU" sz="2400" b="1" dirty="0">
              <a:solidFill>
                <a:schemeClr val="bg1"/>
              </a:solidFill>
            </a:endParaRPr>
          </a:p>
        </p:txBody>
      </p:sp>
      <p:pic>
        <p:nvPicPr>
          <p:cNvPr id="4" name="Рисунок 3"/>
          <p:cNvPicPr>
            <a:picLocks noChangeAspect="1"/>
          </p:cNvPicPr>
          <p:nvPr/>
        </p:nvPicPr>
        <p:blipFill rotWithShape="1">
          <a:blip r:embed="rId2"/>
          <a:srcRect l="8633" t="3126" r="8172" b="7084"/>
          <a:stretch/>
        </p:blipFill>
        <p:spPr>
          <a:xfrm>
            <a:off x="228601" y="328612"/>
            <a:ext cx="3602076" cy="5157788"/>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4672013" y="4114800"/>
            <a:ext cx="4933082" cy="2062103"/>
          </a:xfrm>
          <a:prstGeom prst="rect">
            <a:avLst/>
          </a:prstGeom>
          <a:noFill/>
        </p:spPr>
        <p:txBody>
          <a:bodyPr wrap="none" rtlCol="0">
            <a:spAutoFit/>
          </a:bodyPr>
          <a:lstStyle/>
          <a:p>
            <a:r>
              <a:rPr lang="ru-RU" sz="3200" b="1" dirty="0" smtClean="0">
                <a:solidFill>
                  <a:schemeClr val="bg1"/>
                </a:solidFill>
              </a:rPr>
              <a:t>Ты как сверхновая звезда:</a:t>
            </a:r>
          </a:p>
          <a:p>
            <a:r>
              <a:rPr lang="ru-RU" sz="3200" b="1" dirty="0" smtClean="0">
                <a:solidFill>
                  <a:schemeClr val="bg1"/>
                </a:solidFill>
              </a:rPr>
              <a:t>Яркая вспышка – и нет…</a:t>
            </a:r>
          </a:p>
          <a:p>
            <a:r>
              <a:rPr lang="ru-RU" sz="3200" b="1" dirty="0" smtClean="0">
                <a:solidFill>
                  <a:schemeClr val="bg1"/>
                </a:solidFill>
              </a:rPr>
              <a:t>Ты не вернёшься никогда,</a:t>
            </a:r>
          </a:p>
          <a:p>
            <a:r>
              <a:rPr lang="ru-RU" sz="3200" b="1" dirty="0" smtClean="0">
                <a:solidFill>
                  <a:schemeClr val="bg1"/>
                </a:solidFill>
              </a:rPr>
              <a:t>Но с нами будет твой свет!</a:t>
            </a:r>
            <a:endParaRPr lang="ru-RU" sz="3200" b="1" dirty="0">
              <a:solidFill>
                <a:schemeClr val="bg1"/>
              </a:solidFill>
            </a:endParaRPr>
          </a:p>
        </p:txBody>
      </p:sp>
      <p:pic>
        <p:nvPicPr>
          <p:cNvPr id="6" name="Рисунок 5"/>
          <p:cNvPicPr>
            <a:picLocks noChangeAspect="1"/>
          </p:cNvPicPr>
          <p:nvPr/>
        </p:nvPicPr>
        <p:blipFill rotWithShape="1">
          <a:blip r:embed="rId3"/>
          <a:srcRect l="39789" t="6668" r="41747" b="2707"/>
          <a:stretch/>
        </p:blipFill>
        <p:spPr>
          <a:xfrm>
            <a:off x="10629899" y="427815"/>
            <a:ext cx="1243013" cy="61444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42173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fade">
                                      <p:cBhvr>
                                        <p:cTn id="29" dur="1000"/>
                                        <p:tgtEl>
                                          <p:spTgt spid="5">
                                            <p:txEl>
                                              <p:pRg st="0" end="0"/>
                                            </p:txEl>
                                          </p:spTgt>
                                        </p:tgtEl>
                                      </p:cBhvr>
                                    </p:animEffect>
                                    <p:anim calcmode="lin" valueType="num">
                                      <p:cBhvr>
                                        <p:cTn id="3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5">
                                            <p:txEl>
                                              <p:pRg st="1" end="1"/>
                                            </p:txEl>
                                          </p:spTgt>
                                        </p:tgtEl>
                                        <p:attrNameLst>
                                          <p:attrName>style.visibility</p:attrName>
                                        </p:attrNameLst>
                                      </p:cBhvr>
                                      <p:to>
                                        <p:strVal val="visible"/>
                                      </p:to>
                                    </p:set>
                                    <p:animEffect transition="in" filter="fade">
                                      <p:cBhvr>
                                        <p:cTn id="36" dur="1000"/>
                                        <p:tgtEl>
                                          <p:spTgt spid="5">
                                            <p:txEl>
                                              <p:pRg st="1" end="1"/>
                                            </p:txEl>
                                          </p:spTgt>
                                        </p:tgtEl>
                                      </p:cBhvr>
                                    </p:animEffect>
                                    <p:anim calcmode="lin" valueType="num">
                                      <p:cBhvr>
                                        <p:cTn id="37"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
                                            <p:txEl>
                                              <p:pRg st="2" end="2"/>
                                            </p:txEl>
                                          </p:spTgt>
                                        </p:tgtEl>
                                        <p:attrNameLst>
                                          <p:attrName>style.visibility</p:attrName>
                                        </p:attrNameLst>
                                      </p:cBhvr>
                                      <p:to>
                                        <p:strVal val="visible"/>
                                      </p:to>
                                    </p:set>
                                    <p:animEffect transition="in" filter="fade">
                                      <p:cBhvr>
                                        <p:cTn id="43" dur="1000"/>
                                        <p:tgtEl>
                                          <p:spTgt spid="5">
                                            <p:txEl>
                                              <p:pRg st="2" end="2"/>
                                            </p:txEl>
                                          </p:spTgt>
                                        </p:tgtEl>
                                      </p:cBhvr>
                                    </p:animEffect>
                                    <p:anim calcmode="lin" valueType="num">
                                      <p:cBhvr>
                                        <p:cTn id="4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45"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5">
                                            <p:txEl>
                                              <p:pRg st="3" end="3"/>
                                            </p:txEl>
                                          </p:spTgt>
                                        </p:tgtEl>
                                        <p:attrNameLst>
                                          <p:attrName>style.visibility</p:attrName>
                                        </p:attrNameLst>
                                      </p:cBhvr>
                                      <p:to>
                                        <p:strVal val="visible"/>
                                      </p:to>
                                    </p:set>
                                    <p:animEffect transition="in" filter="fade">
                                      <p:cBhvr>
                                        <p:cTn id="50" dur="1000"/>
                                        <p:tgtEl>
                                          <p:spTgt spid="5">
                                            <p:txEl>
                                              <p:pRg st="3" end="3"/>
                                            </p:txEl>
                                          </p:spTgt>
                                        </p:tgtEl>
                                      </p:cBhvr>
                                    </p:animEffect>
                                    <p:anim calcmode="lin" valueType="num">
                                      <p:cBhvr>
                                        <p:cTn id="51"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52"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14752" y="1143001"/>
            <a:ext cx="4586285" cy="4647426"/>
          </a:xfrm>
          <a:prstGeom prst="rect">
            <a:avLst/>
          </a:prstGeom>
          <a:noFill/>
        </p:spPr>
        <p:txBody>
          <a:bodyPr wrap="square" rtlCol="0">
            <a:spAutoFit/>
          </a:bodyPr>
          <a:lstStyle/>
          <a:p>
            <a:pPr algn="ctr"/>
            <a:r>
              <a:rPr lang="ru-RU" sz="2800" b="1" dirty="0" smtClean="0">
                <a:solidFill>
                  <a:schemeClr val="bg1"/>
                </a:solidFill>
              </a:rPr>
              <a:t>Каждый день в истории России – это страницы подвига нашего народа. </a:t>
            </a:r>
            <a:r>
              <a:rPr lang="ru-RU" sz="4800" b="1" dirty="0" smtClean="0">
                <a:solidFill>
                  <a:schemeClr val="bg1"/>
                </a:solidFill>
              </a:rPr>
              <a:t>Герои </a:t>
            </a:r>
          </a:p>
          <a:p>
            <a:pPr algn="ctr"/>
            <a:endParaRPr lang="ru-RU" sz="4800" b="1" dirty="0" smtClean="0">
              <a:solidFill>
                <a:schemeClr val="bg1"/>
              </a:solidFill>
            </a:endParaRPr>
          </a:p>
          <a:p>
            <a:pPr algn="ctr"/>
            <a:r>
              <a:rPr lang="ru-RU" sz="2800" b="1" dirty="0" smtClean="0">
                <a:solidFill>
                  <a:schemeClr val="bg1"/>
                </a:solidFill>
              </a:rPr>
              <a:t>мирного и военного времени пишут историю </a:t>
            </a:r>
            <a:r>
              <a:rPr lang="ru-RU" sz="6000" b="1" dirty="0" smtClean="0">
                <a:solidFill>
                  <a:schemeClr val="bg1"/>
                </a:solidFill>
              </a:rPr>
              <a:t>Отчизны.</a:t>
            </a:r>
            <a:r>
              <a:rPr lang="ru-RU" sz="2800" b="1" dirty="0" smtClean="0">
                <a:solidFill>
                  <a:schemeClr val="bg1"/>
                </a:solidFill>
              </a:rPr>
              <a:t> </a:t>
            </a:r>
            <a:endParaRPr lang="ru-RU" sz="2800" b="1" dirty="0">
              <a:solidFill>
                <a:schemeClr val="bg1"/>
              </a:solidFill>
            </a:endParaRPr>
          </a:p>
        </p:txBody>
      </p:sp>
    </p:spTree>
    <p:extLst>
      <p:ext uri="{BB962C8B-B14F-4D97-AF65-F5344CB8AC3E}">
        <p14:creationId xmlns:p14="http://schemas.microsoft.com/office/powerpoint/2010/main" val="33969071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xEl>
                                              <p:pRg st="0" end="0"/>
                                            </p:txEl>
                                          </p:spTgt>
                                        </p:tgtEl>
                                      </p:cBhvr>
                                      <p:by x="150000" y="150000"/>
                                    </p:animScale>
                                  </p:childTnLst>
                                </p:cTn>
                              </p:par>
                              <p:par>
                                <p:cTn id="7" presetID="6" presetClass="emph" presetSubtype="0" fill="hold" nodeType="withEffect">
                                  <p:stCondLst>
                                    <p:cond delay="0"/>
                                  </p:stCondLst>
                                  <p:childTnLst>
                                    <p:animScale>
                                      <p:cBhvr>
                                        <p:cTn id="8" dur="2000" fill="hold"/>
                                        <p:tgtEl>
                                          <p:spTgt spid="2">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862763" y="527745"/>
            <a:ext cx="4695824" cy="6001643"/>
          </a:xfrm>
          <a:prstGeom prst="rect">
            <a:avLst/>
          </a:prstGeom>
        </p:spPr>
        <p:txBody>
          <a:bodyPr wrap="square">
            <a:spAutoFit/>
          </a:bodyPr>
          <a:lstStyle/>
          <a:p>
            <a:pPr algn="r"/>
            <a:r>
              <a:rPr lang="ru-RU" sz="2400" b="1" dirty="0" smtClean="0">
                <a:solidFill>
                  <a:schemeClr val="bg1"/>
                </a:solidFill>
              </a:rPr>
              <a:t>Князь новгородский, великий князь киевский, владимирский, полководец, святой Русской православной церкви, стал символом патриотизма и героизма, самоотверженной борьбы с иноземными захватчиками. Больше всего он прославился битвой с рыцарями Ливонского Ордена. 5 апреля по старому календарю 1242 года недалеко от Чудского озера началось кровопролитное сражение, в отечественной историографии битва получила название «Ледовое побоище».</a:t>
            </a:r>
            <a:endParaRPr lang="ru-RU" sz="2400" b="1" dirty="0">
              <a:solidFill>
                <a:schemeClr val="bg1"/>
              </a:solidFill>
            </a:endParaRPr>
          </a:p>
        </p:txBody>
      </p:sp>
      <p:sp>
        <p:nvSpPr>
          <p:cNvPr id="5" name="Прямоугольник 4"/>
          <p:cNvSpPr/>
          <p:nvPr/>
        </p:nvSpPr>
        <p:spPr>
          <a:xfrm>
            <a:off x="1033460" y="205474"/>
            <a:ext cx="5538789" cy="769441"/>
          </a:xfrm>
          <a:prstGeom prst="rect">
            <a:avLst/>
          </a:prstGeom>
        </p:spPr>
        <p:txBody>
          <a:bodyPr wrap="square">
            <a:spAutoFit/>
          </a:bodyPr>
          <a:lstStyle/>
          <a:p>
            <a:r>
              <a:rPr lang="ru-RU" sz="4400" b="1" dirty="0" smtClean="0">
                <a:solidFill>
                  <a:schemeClr val="bg1"/>
                </a:solidFill>
              </a:rPr>
              <a:t>Александр Невский</a:t>
            </a:r>
            <a:endParaRPr lang="ru-RU" sz="4400" b="1" dirty="0">
              <a:solidFill>
                <a:schemeClr val="bg1"/>
              </a:solidFill>
            </a:endParaRPr>
          </a:p>
        </p:txBody>
      </p:sp>
      <p:pic>
        <p:nvPicPr>
          <p:cNvPr id="7" name="Рисунок 6"/>
          <p:cNvPicPr>
            <a:picLocks noChangeAspect="1"/>
          </p:cNvPicPr>
          <p:nvPr/>
        </p:nvPicPr>
        <p:blipFill>
          <a:blip r:embed="rId2"/>
          <a:stretch>
            <a:fillRect/>
          </a:stretch>
        </p:blipFill>
        <p:spPr>
          <a:xfrm>
            <a:off x="404813" y="1223963"/>
            <a:ext cx="6124575" cy="381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3813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81713" y="143946"/>
            <a:ext cx="7030771" cy="1015663"/>
          </a:xfrm>
          <a:prstGeom prst="rect">
            <a:avLst/>
          </a:prstGeom>
        </p:spPr>
        <p:txBody>
          <a:bodyPr wrap="none">
            <a:spAutoFit/>
          </a:bodyPr>
          <a:lstStyle/>
          <a:p>
            <a:r>
              <a:rPr lang="ru-RU" sz="6000" b="1" dirty="0" smtClean="0">
                <a:solidFill>
                  <a:schemeClr val="bg1"/>
                </a:solidFill>
              </a:rPr>
              <a:t>Александр Пересвет</a:t>
            </a:r>
            <a:endParaRPr lang="ru-RU" sz="6000" b="1" dirty="0">
              <a:solidFill>
                <a:schemeClr val="bg1"/>
              </a:solidFill>
            </a:endParaRPr>
          </a:p>
        </p:txBody>
      </p:sp>
      <p:pic>
        <p:nvPicPr>
          <p:cNvPr id="3" name="Рисунок 2"/>
          <p:cNvPicPr>
            <a:picLocks noChangeAspect="1"/>
          </p:cNvPicPr>
          <p:nvPr/>
        </p:nvPicPr>
        <p:blipFill rotWithShape="1">
          <a:blip r:embed="rId2"/>
          <a:srcRect t="681" r="22733"/>
          <a:stretch/>
        </p:blipFill>
        <p:spPr>
          <a:xfrm>
            <a:off x="633412" y="1450722"/>
            <a:ext cx="6453187" cy="4950078"/>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8743950" y="1319897"/>
            <a:ext cx="3186113" cy="5262979"/>
          </a:xfrm>
          <a:prstGeom prst="rect">
            <a:avLst/>
          </a:prstGeom>
        </p:spPr>
        <p:txBody>
          <a:bodyPr wrap="square">
            <a:spAutoFit/>
          </a:bodyPr>
          <a:lstStyle/>
          <a:p>
            <a:pPr algn="r"/>
            <a:r>
              <a:rPr lang="ru-RU" sz="2800" b="1" dirty="0" smtClean="0">
                <a:solidFill>
                  <a:schemeClr val="bg1"/>
                </a:solidFill>
              </a:rPr>
              <a:t>Герой Куликовской битвы.</a:t>
            </a:r>
          </a:p>
          <a:p>
            <a:pPr algn="r"/>
            <a:r>
              <a:rPr lang="ru-RU" sz="2800" b="1" dirty="0" smtClean="0">
                <a:solidFill>
                  <a:schemeClr val="bg1"/>
                </a:solidFill>
              </a:rPr>
              <a:t>(8 сентября 1380 г.) </a:t>
            </a:r>
          </a:p>
          <a:p>
            <a:pPr algn="r"/>
            <a:r>
              <a:rPr lang="ru-RU" sz="2800" b="1" dirty="0" smtClean="0">
                <a:solidFill>
                  <a:schemeClr val="bg1"/>
                </a:solidFill>
              </a:rPr>
              <a:t>Монах </a:t>
            </a:r>
          </a:p>
          <a:p>
            <a:pPr algn="r"/>
            <a:r>
              <a:rPr lang="ru-RU" sz="2800" b="1" dirty="0" smtClean="0">
                <a:solidFill>
                  <a:schemeClr val="bg1"/>
                </a:solidFill>
              </a:rPr>
              <a:t>Троице-Сергиевой обители. Куликовское сражение было выиграно. А Пересвет был причислен к лику святых.</a:t>
            </a:r>
          </a:p>
        </p:txBody>
      </p:sp>
    </p:spTree>
    <p:extLst>
      <p:ext uri="{BB962C8B-B14F-4D97-AF65-F5344CB8AC3E}">
        <p14:creationId xmlns:p14="http://schemas.microsoft.com/office/powerpoint/2010/main" val="31270778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986462" y="316646"/>
            <a:ext cx="5943601" cy="6370975"/>
          </a:xfrm>
          <a:prstGeom prst="rect">
            <a:avLst/>
          </a:prstGeom>
        </p:spPr>
        <p:txBody>
          <a:bodyPr wrap="square">
            <a:spAutoFit/>
          </a:bodyPr>
          <a:lstStyle/>
          <a:p>
            <a:pPr algn="r"/>
            <a:r>
              <a:rPr lang="ru-RU" sz="2400" b="1" dirty="0" smtClean="0">
                <a:solidFill>
                  <a:schemeClr val="bg1"/>
                </a:solidFill>
              </a:rPr>
              <a:t>Нижегородский купец и посадский староста Кузьма Минин и князь Дмитрий Пожарский в тяжелые годы Смутного времени в начале 17 века, когда страна переживала гражданский конфликт и иностранную интервенцию, смогли объединить вокруг себя людей и организовать сопротивление захватчикам. Они стали организаторами второго народного ополчения в 1612 году в Нижнем Новгороде. </a:t>
            </a:r>
          </a:p>
          <a:p>
            <a:pPr algn="r"/>
            <a:r>
              <a:rPr lang="ru-RU" sz="2400" b="1" dirty="0" smtClean="0">
                <a:solidFill>
                  <a:schemeClr val="bg1"/>
                </a:solidFill>
              </a:rPr>
              <a:t>4 ноября 1612 года народное ополчение из крестьян, горожан и казаков во главе с земским старостой Кузьмой Мининым и князем Дмитрием Пожарским взяло штурмом Китай-город и изгнало польские войска из Москвы. </a:t>
            </a:r>
            <a:endParaRPr lang="ru-RU" sz="2400" b="1" dirty="0">
              <a:solidFill>
                <a:schemeClr val="bg1"/>
              </a:solidFill>
            </a:endParaRPr>
          </a:p>
        </p:txBody>
      </p:sp>
      <p:sp>
        <p:nvSpPr>
          <p:cNvPr id="3" name="Прямоугольник 2"/>
          <p:cNvSpPr/>
          <p:nvPr/>
        </p:nvSpPr>
        <p:spPr>
          <a:xfrm>
            <a:off x="7567613" y="2664977"/>
            <a:ext cx="6096000" cy="369332"/>
          </a:xfrm>
          <a:prstGeom prst="rect">
            <a:avLst/>
          </a:prstGeom>
        </p:spPr>
        <p:txBody>
          <a:bodyPr>
            <a:spAutoFit/>
          </a:bodyPr>
          <a:lstStyle/>
          <a:p>
            <a:pPr algn="r"/>
            <a:r>
              <a:rPr lang="ru-RU" b="1" dirty="0" smtClean="0">
                <a:solidFill>
                  <a:schemeClr val="bg1"/>
                </a:solidFill>
              </a:rPr>
              <a:t>поляки.</a:t>
            </a:r>
            <a:endParaRPr lang="ru-RU" b="1" dirty="0">
              <a:solidFill>
                <a:schemeClr val="bg1"/>
              </a:solidFill>
            </a:endParaRPr>
          </a:p>
        </p:txBody>
      </p:sp>
      <p:sp>
        <p:nvSpPr>
          <p:cNvPr id="4" name="Прямоугольник 3"/>
          <p:cNvSpPr/>
          <p:nvPr/>
        </p:nvSpPr>
        <p:spPr>
          <a:xfrm>
            <a:off x="444290" y="158234"/>
            <a:ext cx="5740739" cy="830997"/>
          </a:xfrm>
          <a:prstGeom prst="rect">
            <a:avLst/>
          </a:prstGeom>
        </p:spPr>
        <p:txBody>
          <a:bodyPr wrap="none">
            <a:spAutoFit/>
          </a:bodyPr>
          <a:lstStyle/>
          <a:p>
            <a:r>
              <a:rPr lang="ru-RU" sz="4800" b="1" dirty="0" smtClean="0">
                <a:solidFill>
                  <a:schemeClr val="bg1"/>
                </a:solidFill>
              </a:rPr>
              <a:t>Минин и Пожарский</a:t>
            </a:r>
            <a:endParaRPr lang="ru-RU" sz="4800" b="1" dirty="0">
              <a:solidFill>
                <a:schemeClr val="bg1"/>
              </a:solidFill>
            </a:endParaRPr>
          </a:p>
        </p:txBody>
      </p:sp>
      <p:pic>
        <p:nvPicPr>
          <p:cNvPr id="5" name="Рисунок 4"/>
          <p:cNvPicPr>
            <a:picLocks noChangeAspect="1"/>
          </p:cNvPicPr>
          <p:nvPr/>
        </p:nvPicPr>
        <p:blipFill>
          <a:blip r:embed="rId2"/>
          <a:stretch>
            <a:fillRect/>
          </a:stretch>
        </p:blipFill>
        <p:spPr>
          <a:xfrm>
            <a:off x="397389" y="1085851"/>
            <a:ext cx="5407711" cy="40576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434128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52052" y="1188023"/>
            <a:ext cx="6663111" cy="3526853"/>
          </a:xfrm>
          <a:prstGeom prst="rect">
            <a:avLst/>
          </a:prstGeom>
          <a:ln>
            <a:noFill/>
          </a:ln>
          <a:effectLst>
            <a:outerShdw blurRad="292100" dist="139700" dir="2700000" algn="tl" rotWithShape="0">
              <a:srgbClr val="333333">
                <a:alpha val="65000"/>
              </a:srgbClr>
            </a:outerShdw>
          </a:effectLst>
        </p:spPr>
      </p:pic>
      <p:sp>
        <p:nvSpPr>
          <p:cNvPr id="3" name="Прямоугольник 2"/>
          <p:cNvSpPr/>
          <p:nvPr/>
        </p:nvSpPr>
        <p:spPr>
          <a:xfrm>
            <a:off x="1719262" y="191186"/>
            <a:ext cx="4067175" cy="830997"/>
          </a:xfrm>
          <a:prstGeom prst="rect">
            <a:avLst/>
          </a:prstGeom>
        </p:spPr>
        <p:txBody>
          <a:bodyPr wrap="square">
            <a:spAutoFit/>
          </a:bodyPr>
          <a:lstStyle/>
          <a:p>
            <a:r>
              <a:rPr lang="ru-RU" sz="4800" b="1" dirty="0" smtClean="0">
                <a:solidFill>
                  <a:schemeClr val="bg1"/>
                </a:solidFill>
              </a:rPr>
              <a:t>Иван Сусанин</a:t>
            </a:r>
            <a:endParaRPr lang="ru-RU" sz="4800" b="1" dirty="0">
              <a:solidFill>
                <a:schemeClr val="bg1"/>
              </a:solidFill>
            </a:endParaRPr>
          </a:p>
        </p:txBody>
      </p:sp>
      <p:sp>
        <p:nvSpPr>
          <p:cNvPr id="4" name="Прямоугольник 3"/>
          <p:cNvSpPr/>
          <p:nvPr/>
        </p:nvSpPr>
        <p:spPr>
          <a:xfrm>
            <a:off x="7043738" y="408713"/>
            <a:ext cx="4743449" cy="6124754"/>
          </a:xfrm>
          <a:prstGeom prst="rect">
            <a:avLst/>
          </a:prstGeom>
        </p:spPr>
        <p:txBody>
          <a:bodyPr wrap="square">
            <a:spAutoFit/>
          </a:bodyPr>
          <a:lstStyle/>
          <a:p>
            <a:pPr algn="r"/>
            <a:r>
              <a:rPr lang="ru-RU" sz="2800" b="1" dirty="0">
                <a:solidFill>
                  <a:schemeClr val="bg1"/>
                </a:solidFill>
              </a:rPr>
              <a:t>Р</a:t>
            </a:r>
            <a:r>
              <a:rPr lang="ru-RU" sz="2800" b="1" dirty="0" smtClean="0">
                <a:solidFill>
                  <a:schemeClr val="bg1"/>
                </a:solidFill>
              </a:rPr>
              <a:t>усский национальный герой, крестьянин из села Домнино Костромской области, прославившийся спасением царя Михаила Фёдоровича от польско-литовского отряда во время русско-польской войны, 30 марта  1613 года, повел вражеский отряд в непроходимые места (так называемое «Сусанинское болото»), за что был жестоко казнен поляками.</a:t>
            </a:r>
            <a:endParaRPr lang="ru-RU" sz="2800" b="1" dirty="0">
              <a:solidFill>
                <a:schemeClr val="bg1"/>
              </a:solidFill>
            </a:endParaRPr>
          </a:p>
        </p:txBody>
      </p:sp>
    </p:spTree>
    <p:extLst>
      <p:ext uri="{BB962C8B-B14F-4D97-AF65-F5344CB8AC3E}">
        <p14:creationId xmlns:p14="http://schemas.microsoft.com/office/powerpoint/2010/main" val="24702575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00704" y="-128588"/>
            <a:ext cx="6088013" cy="923330"/>
          </a:xfrm>
          <a:prstGeom prst="rect">
            <a:avLst/>
          </a:prstGeom>
        </p:spPr>
        <p:txBody>
          <a:bodyPr wrap="none">
            <a:spAutoFit/>
          </a:bodyPr>
          <a:lstStyle/>
          <a:p>
            <a:r>
              <a:rPr lang="ru-RU" sz="5400" b="1" dirty="0" smtClean="0">
                <a:solidFill>
                  <a:schemeClr val="bg1"/>
                </a:solidFill>
              </a:rPr>
              <a:t>Александр Суворов</a:t>
            </a:r>
            <a:endParaRPr lang="ru-RU" sz="5400" b="1" dirty="0">
              <a:solidFill>
                <a:schemeClr val="bg1"/>
              </a:solidFill>
            </a:endParaRPr>
          </a:p>
        </p:txBody>
      </p:sp>
      <p:pic>
        <p:nvPicPr>
          <p:cNvPr id="3" name="Рисунок 2"/>
          <p:cNvPicPr>
            <a:picLocks noChangeAspect="1"/>
          </p:cNvPicPr>
          <p:nvPr/>
        </p:nvPicPr>
        <p:blipFill rotWithShape="1">
          <a:blip r:embed="rId2"/>
          <a:srcRect l="17954" t="-416" r="19623" b="-1"/>
          <a:stretch/>
        </p:blipFill>
        <p:spPr>
          <a:xfrm>
            <a:off x="342900" y="915814"/>
            <a:ext cx="3404754" cy="3870499"/>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3757613" y="665885"/>
            <a:ext cx="8115300" cy="6001643"/>
          </a:xfrm>
          <a:prstGeom prst="rect">
            <a:avLst/>
          </a:prstGeom>
        </p:spPr>
        <p:txBody>
          <a:bodyPr wrap="square">
            <a:spAutoFit/>
          </a:bodyPr>
          <a:lstStyle/>
          <a:p>
            <a:pPr algn="r"/>
            <a:r>
              <a:rPr lang="ru-RU" sz="2400" b="1" dirty="0" smtClean="0">
                <a:solidFill>
                  <a:schemeClr val="bg1"/>
                </a:solidFill>
              </a:rPr>
              <a:t>Великий русский полководец, ставший основоположником российской военной теории. Награжден всеми известными российскими орденами того времени, и семью иностранными, гений военного дела, победный генералиссимус, выдающийся полководец, не проигравший ни одной битвы за свою военную карьеру, он был и остается одним из самых великих стратегов в мировой истории. В русско-турецкую войну 1768-1774 гг, в начавшейся в 1787-м и продолжавшейся до 1791 года очередной русско-турецкой войне, он сыграл главнейшую роль. Сражение у Кинбурна, у Фокшан, при Рымнике, и наконец, взятие неприступной крепости Измаил с сильным и многочисленным гарнизоном – вот лишь самые крупные победы Суворова в этой войне. В 1794 году Суворов принимает участие в подавлении Польского восстания под предводительством Тадеуша Костюшко. </a:t>
            </a:r>
            <a:endParaRPr lang="ru-RU" sz="2400" b="1" dirty="0">
              <a:solidFill>
                <a:schemeClr val="bg1"/>
              </a:solidFill>
            </a:endParaRPr>
          </a:p>
        </p:txBody>
      </p:sp>
    </p:spTree>
    <p:extLst>
      <p:ext uri="{BB962C8B-B14F-4D97-AF65-F5344CB8AC3E}">
        <p14:creationId xmlns:p14="http://schemas.microsoft.com/office/powerpoint/2010/main" val="5035094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19712" y="0"/>
            <a:ext cx="4524375" cy="830997"/>
          </a:xfrm>
          <a:prstGeom prst="rect">
            <a:avLst/>
          </a:prstGeom>
        </p:spPr>
        <p:txBody>
          <a:bodyPr wrap="square">
            <a:spAutoFit/>
          </a:bodyPr>
          <a:lstStyle/>
          <a:p>
            <a:r>
              <a:rPr lang="ru-RU" sz="4800" b="1" dirty="0" smtClean="0">
                <a:solidFill>
                  <a:schemeClr val="bg1"/>
                </a:solidFill>
              </a:rPr>
              <a:t>Денис Давыдов</a:t>
            </a:r>
            <a:endParaRPr lang="ru-RU" sz="2800" dirty="0"/>
          </a:p>
        </p:txBody>
      </p:sp>
      <p:pic>
        <p:nvPicPr>
          <p:cNvPr id="3" name="Рисунок 2"/>
          <p:cNvPicPr>
            <a:picLocks noChangeAspect="1"/>
          </p:cNvPicPr>
          <p:nvPr/>
        </p:nvPicPr>
        <p:blipFill rotWithShape="1">
          <a:blip r:embed="rId3"/>
          <a:srcRect l="14700" t="13750" r="11315"/>
          <a:stretch/>
        </p:blipFill>
        <p:spPr>
          <a:xfrm>
            <a:off x="357188" y="157162"/>
            <a:ext cx="3643313" cy="4929186"/>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4029076" y="804684"/>
            <a:ext cx="7843837" cy="5755422"/>
          </a:xfrm>
          <a:prstGeom prst="rect">
            <a:avLst/>
          </a:prstGeom>
        </p:spPr>
        <p:txBody>
          <a:bodyPr wrap="square">
            <a:spAutoFit/>
          </a:bodyPr>
          <a:lstStyle/>
          <a:p>
            <a:pPr algn="r"/>
            <a:r>
              <a:rPr lang="ru-RU" sz="2400" b="1" dirty="0">
                <a:solidFill>
                  <a:schemeClr val="bg1"/>
                </a:solidFill>
              </a:rPr>
              <a:t>Д</a:t>
            </a:r>
            <a:r>
              <a:rPr lang="ru-RU" sz="2400" b="1" dirty="0" smtClean="0">
                <a:solidFill>
                  <a:schemeClr val="bg1"/>
                </a:solidFill>
              </a:rPr>
              <a:t>ля гусара Дениса Васильевича Давыдова партизанская война оказалась родной стихией</a:t>
            </a:r>
            <a:r>
              <a:rPr lang="ru-RU" sz="3200" dirty="0" smtClean="0">
                <a:solidFill>
                  <a:schemeClr val="bg1"/>
                </a:solidFill>
              </a:rPr>
              <a:t>. </a:t>
            </a:r>
            <a:r>
              <a:rPr lang="ru-RU" sz="2400" b="1" dirty="0" smtClean="0">
                <a:solidFill>
                  <a:schemeClr val="bg1"/>
                </a:solidFill>
              </a:rPr>
              <a:t>Его летучий отряд в первые недели рейда в 1812г. по французским тылам захватил пленных в три-четыре раза больше, чем было бойцов в его отряде. Эти успехи впечатлили Кутузова, майор Давыдов получил подкрепление. Отряд пополняли и крестьяне — народные мстители. В кампаниях 1813 — 14 годов он отличался в каждом сражении. Лихой кавалерийской атакой он освободил от наполеоновцев Дрезден — и за это угодил под арест. (он взял город самовольно, без приказа). </a:t>
            </a:r>
          </a:p>
          <a:p>
            <a:pPr algn="r"/>
            <a:r>
              <a:rPr lang="ru-RU" sz="2400" b="1" dirty="0" smtClean="0">
                <a:solidFill>
                  <a:schemeClr val="bg1"/>
                </a:solidFill>
              </a:rPr>
              <a:t>После Ватерлоо боевой путь Давыдова не прервался. Он сражался с персами и поляками, а в окончательную отставку вышел в высоком чине генерал-лейтенанта, пройдя с победами дорогами нескольких войн. </a:t>
            </a:r>
            <a:endParaRPr lang="ru-RU" sz="2400" b="1" dirty="0">
              <a:solidFill>
                <a:schemeClr val="bg1"/>
              </a:solidFill>
            </a:endParaRPr>
          </a:p>
        </p:txBody>
      </p:sp>
    </p:spTree>
    <p:extLst>
      <p:ext uri="{BB962C8B-B14F-4D97-AF65-F5344CB8AC3E}">
        <p14:creationId xmlns:p14="http://schemas.microsoft.com/office/powerpoint/2010/main" val="2638630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989010" y="115371"/>
            <a:ext cx="4748351" cy="830997"/>
          </a:xfrm>
          <a:prstGeom prst="rect">
            <a:avLst/>
          </a:prstGeom>
        </p:spPr>
        <p:txBody>
          <a:bodyPr wrap="none">
            <a:spAutoFit/>
          </a:bodyPr>
          <a:lstStyle/>
          <a:p>
            <a:r>
              <a:rPr lang="ru-RU" sz="4800" b="1" dirty="0" smtClean="0">
                <a:solidFill>
                  <a:schemeClr val="bg1"/>
                </a:solidFill>
              </a:rPr>
              <a:t>Надежда Дурова</a:t>
            </a:r>
            <a:endParaRPr lang="ru-RU" sz="4800" b="1" dirty="0">
              <a:solidFill>
                <a:schemeClr val="bg1"/>
              </a:solidFill>
            </a:endParaRPr>
          </a:p>
        </p:txBody>
      </p:sp>
      <p:pic>
        <p:nvPicPr>
          <p:cNvPr id="3" name="Рисунок 2"/>
          <p:cNvPicPr>
            <a:picLocks noChangeAspect="1"/>
          </p:cNvPicPr>
          <p:nvPr/>
        </p:nvPicPr>
        <p:blipFill>
          <a:blip r:embed="rId2"/>
          <a:stretch>
            <a:fillRect/>
          </a:stretch>
        </p:blipFill>
        <p:spPr>
          <a:xfrm>
            <a:off x="509586" y="493202"/>
            <a:ext cx="4448177" cy="6036184"/>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5986463" y="1183453"/>
            <a:ext cx="5686426" cy="5262979"/>
          </a:xfrm>
          <a:prstGeom prst="rect">
            <a:avLst/>
          </a:prstGeom>
        </p:spPr>
        <p:txBody>
          <a:bodyPr wrap="square">
            <a:spAutoFit/>
          </a:bodyPr>
          <a:lstStyle/>
          <a:p>
            <a:pPr algn="r"/>
            <a:r>
              <a:rPr lang="ru-RU" sz="2400" b="1" dirty="0" smtClean="0">
                <a:solidFill>
                  <a:schemeClr val="bg1"/>
                </a:solidFill>
              </a:rPr>
              <a:t>Защиту Отечества принято связывать только с мужским родом. Однако в русской истории были и защитницы-женщины, которые сражались за Россию с не меньшей храбростью. Войну 1812 года Надежда Дурова начала в чине подпоручика Уланского полка. Дурова поучаствовала во многих сражениях той войны. Была Надежда под Смоленском, Миром, Дашковкой, была и на Бородинском поле. </a:t>
            </a:r>
          </a:p>
          <a:p>
            <a:pPr algn="r"/>
            <a:r>
              <a:rPr lang="ru-RU" sz="2400" b="1" dirty="0" smtClean="0">
                <a:solidFill>
                  <a:schemeClr val="bg1"/>
                </a:solidFill>
              </a:rPr>
              <a:t>Во время Бородинской битва Дурова была на передовой, получила ранения, но осталась в строю.</a:t>
            </a:r>
          </a:p>
        </p:txBody>
      </p:sp>
    </p:spTree>
    <p:extLst>
      <p:ext uri="{BB962C8B-B14F-4D97-AF65-F5344CB8AC3E}">
        <p14:creationId xmlns:p14="http://schemas.microsoft.com/office/powerpoint/2010/main" val="1085681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457</TotalTime>
  <Words>1833</Words>
  <Application>Microsoft Office PowerPoint</Application>
  <PresentationFormat>Широкоэкранный</PresentationFormat>
  <Paragraphs>86</Paragraphs>
  <Slides>25</Slides>
  <Notes>1</Notes>
  <HiddenSlides>0</HiddenSlides>
  <MMClips>1</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25</vt:i4>
      </vt:variant>
    </vt:vector>
  </HeadingPairs>
  <TitlesOfParts>
    <vt:vector size="29" baseType="lpstr">
      <vt:lpstr>Arial</vt:lpstr>
      <vt:lpstr>Calibri</vt:lpstr>
      <vt:lpstr>Calibri Light</vt:lpstr>
      <vt:lpstr>Тема Office</vt:lpstr>
      <vt:lpstr>ДЕНЬ  ГЕРОЕВ ОТЕЧЕСТВА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ДЕНЬ ГЕРОЕВ ОТЕЧЕСТВА</dc:title>
  <dc:creator>Учитель</dc:creator>
  <cp:lastModifiedBy>Учитель</cp:lastModifiedBy>
  <cp:revision>58</cp:revision>
  <dcterms:created xsi:type="dcterms:W3CDTF">2022-12-16T17:12:30Z</dcterms:created>
  <dcterms:modified xsi:type="dcterms:W3CDTF">2022-12-17T07:18:26Z</dcterms:modified>
</cp:coreProperties>
</file>