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7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6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13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38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7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4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5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1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3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7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F7E6F-B463-4F74-87D9-DA004065DFC3}" type="datetimeFigureOut">
              <a:rPr lang="ru-RU" smtClean="0"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9353A-2DB1-40CA-9F2B-681969D7B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27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38450" y="185738"/>
            <a:ext cx="7519988" cy="2943225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12 декабря –</a:t>
            </a:r>
            <a:b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День </a:t>
            </a:r>
            <a:b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Конституции РФ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2425" y="4816476"/>
            <a:ext cx="4619625" cy="1655762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Разговоры о важном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5 «Б» класс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Классный руководитель Ангелова Т.Н.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00" y="128588"/>
            <a:ext cx="2772469" cy="3765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028" t="25625" r="2013" b="21458"/>
          <a:stretch/>
        </p:blipFill>
        <p:spPr>
          <a:xfrm>
            <a:off x="5372100" y="3027967"/>
            <a:ext cx="6572250" cy="370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1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3" y="0"/>
            <a:ext cx="8015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Конституция СССР 1924 года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077" y="1180684"/>
            <a:ext cx="53101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 1922 года I съезд Советов СССР утвердил                                              Договор об образовании СССР.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Договор подписали четыре республики: Россия, Украина, Белоруссия и Закавказье (в состав которой входили Грузия, Армения, Азербайджан).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Каждая из республик уже имела свою конституцию.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Съезд принял решение о разработке общесоюзной конституции.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1924 года Конституция была единогласно принята II съездом Советов.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110" t="4122" r="8268" b="10622"/>
          <a:stretch/>
        </p:blipFill>
        <p:spPr>
          <a:xfrm>
            <a:off x="5468223" y="1400175"/>
            <a:ext cx="6538935" cy="462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0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313"/>
            <a:ext cx="69246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«Сталинская» Конституция СССР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Основной закон СССР, принятый VIII Всесоюзным чрезвычайным съездом Советов 5 декабря 1936 года и действовавший до 1977 года.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51" y="652760"/>
            <a:ext cx="5214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462" y="108300"/>
            <a:ext cx="4500563" cy="300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33351" y="2593004"/>
            <a:ext cx="119157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Сталинская конституция стала передовым документом своей эпохи именно благодаря «гражданским» положениям из 10-ой главы. До 1936 года ни в одной стране мира подобный права и свободы не были официально закреплены за всеми гражданами. Это была победа социализма над капитализмом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 конституции указывалось, что каждый гражданин СССР является неприкосновенным и получает гарантии безопасности. Также ему предоставляется гарантия неприкосновенности и целостности жилища. Важная особенность конституции СССР 1936 года - в стране устанавливались равные одинаковые права для мужчин и женщин. Сегодня это кажется обыденным и логичным, но до середины 20 века случай СССР был уникальным. В других странах женщинам гражданские права давали крайне ограниченно. </a:t>
            </a:r>
          </a:p>
        </p:txBody>
      </p:sp>
    </p:spTree>
    <p:extLst>
      <p:ext uri="{BB962C8B-B14F-4D97-AF65-F5344CB8AC3E}">
        <p14:creationId xmlns:p14="http://schemas.microsoft.com/office/powerpoint/2010/main" val="31840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074" y="348347"/>
            <a:ext cx="59102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Конституция СССР 1977 г.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«Брежневская конституция»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599" y="4429035"/>
            <a:ext cx="63007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Эта конституция закрепляла однопартийную политическую систему (КПСС). Несмотря на распад СССР действовала на территории России до 1993 г.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Вошла в историю как конституция «развитого социализма»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86513" y="304324"/>
            <a:ext cx="556259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smtClean="0">
                <a:solidFill>
                  <a:schemeClr val="bg1"/>
                </a:solidFill>
              </a:rPr>
              <a:t>Особенности Конституции СССР 1977 г.</a:t>
            </a:r>
          </a:p>
          <a:p>
            <a:pPr algn="r"/>
            <a:r>
              <a:rPr lang="ru-RU" sz="2400" b="1" dirty="0" smtClean="0">
                <a:solidFill>
                  <a:srgbClr val="FF0000"/>
                </a:solidFill>
              </a:rPr>
              <a:t>Общегосударственная</a:t>
            </a:r>
            <a:r>
              <a:rPr lang="ru-RU" sz="2400" b="1" dirty="0" smtClean="0">
                <a:solidFill>
                  <a:schemeClr val="bg1"/>
                </a:solidFill>
              </a:rPr>
              <a:t> цель поданной </a:t>
            </a:r>
            <a:r>
              <a:rPr lang="ru-RU" sz="2400" b="1" dirty="0" smtClean="0">
                <a:solidFill>
                  <a:srgbClr val="FF0000"/>
                </a:solidFill>
              </a:rPr>
              <a:t>Конституции </a:t>
            </a:r>
            <a:r>
              <a:rPr lang="ru-RU" sz="2400" b="1" dirty="0" smtClean="0">
                <a:solidFill>
                  <a:schemeClr val="bg1"/>
                </a:solidFill>
              </a:rPr>
              <a:t>— формирование </a:t>
            </a:r>
            <a:r>
              <a:rPr lang="ru-RU" sz="2400" b="1" dirty="0" smtClean="0">
                <a:solidFill>
                  <a:srgbClr val="FF0000"/>
                </a:solidFill>
              </a:rPr>
              <a:t>бесклассового коммунистического общества, где все </a:t>
            </a:r>
            <a:r>
              <a:rPr lang="ru-RU" sz="2400" b="1" dirty="0" smtClean="0">
                <a:solidFill>
                  <a:schemeClr val="bg1"/>
                </a:solidFill>
              </a:rPr>
              <a:t>будут равны.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Впервые данная Конституция вводила некоторые формы непосредственной демократии, а именно: всенародное обсуждение законопроектов и референдум по важнейшим вопросам.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Конституция 1977 г. провозглашала принцип демократической централизации органов власти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Впервые введено понятие «народ», он объявлен субъектом, которому принадлежит вся власть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3" y="1528093"/>
            <a:ext cx="4381499" cy="2901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" y="128587"/>
            <a:ext cx="6015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Конституция РФ 1993 года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075" y="754826"/>
            <a:ext cx="53387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Высший нормативный правовой акт Российской Федерации.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Принята на Всенародном голосовании 12 декабря 1993 года, вступила в силу </a:t>
            </a:r>
            <a:r>
              <a:rPr lang="ru-RU" sz="2400" b="1" dirty="0" smtClean="0">
                <a:solidFill>
                  <a:schemeClr val="bg1"/>
                </a:solidFill>
              </a:rPr>
              <a:t>25 декабря 1993 года.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Конституция обладает высшей юридической силой, закрепляющей основы конституционного строя России, государственное устройство, образование представительных, исполнительных, судебных органов власти и систему местного самоуправления, права и свободы человека и гражданина, а также конституционные поправки и пересмотр Конституции.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240" y="194428"/>
            <a:ext cx="5329535" cy="646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3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327" y="715447"/>
            <a:ext cx="71568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Структура Конституции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648" y="1856482"/>
            <a:ext cx="82677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Преамбула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Раздел первый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Глава 1.  Основы конституционного строя (ст.1-16)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Глава 2.  Права и свободы человека и гражданина (ст.17-64)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Глава 3.  федеральное устройство (ст.65-79)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Глава 4.  Президент Российской Федерации (ст.80-93)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Глава 5.  Федеральное собрание (ст.94-109)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Глава 6.  Правительство Российской Федерации (ст.110-117)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Глава 7.  Судебная власть (ст.118-129)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Глава 8.  Местное самоуправление (ст.130-133)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Глава 9.  Конституционные поправки и пересмотр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             конституции (ст.134-137)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Раздел второй. Заключительные и переходные положения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099" y="942977"/>
            <a:ext cx="3497257" cy="5133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94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075" y="1766471"/>
            <a:ext cx="70818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1. впервые закреплены основы конституционного строя в качестве выражения </a:t>
            </a:r>
            <a:r>
              <a:rPr lang="ru-RU" sz="2400" b="1" dirty="0" smtClean="0">
                <a:solidFill>
                  <a:schemeClr val="bg1"/>
                </a:solidFill>
              </a:rPr>
              <a:t>прав гражданского общества;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2. высшей конституционной и социальной ценностью является человек, его права и свободы;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3. реализуются принципы разделения властей, идеологического и политического плюрализма;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4. реализуются принципы многообразия форм хозяйствования и форм собственности.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5. </a:t>
            </a:r>
            <a:r>
              <a:rPr lang="ru-RU" sz="2400" b="1" dirty="0">
                <a:solidFill>
                  <a:schemeClr val="bg1"/>
                </a:solidFill>
              </a:rPr>
              <a:t>п</a:t>
            </a:r>
            <a:r>
              <a:rPr lang="ru-RU" sz="2400" b="1" dirty="0" smtClean="0">
                <a:solidFill>
                  <a:schemeClr val="bg1"/>
                </a:solidFill>
              </a:rPr>
              <a:t>ризнает идеологическое и политическое многообразие, многопартийность.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6. </a:t>
            </a:r>
            <a:r>
              <a:rPr lang="ru-RU" sz="2400" b="1" dirty="0">
                <a:solidFill>
                  <a:schemeClr val="bg1"/>
                </a:solidFill>
              </a:rPr>
              <a:t>п</a:t>
            </a:r>
            <a:r>
              <a:rPr lang="ru-RU" sz="2400" b="1" dirty="0" smtClean="0">
                <a:solidFill>
                  <a:schemeClr val="bg1"/>
                </a:solidFill>
              </a:rPr>
              <a:t>одчеркивает равноправие всех субъектов федерации.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842" t="2917" r="25429" b="11541"/>
          <a:stretch/>
        </p:blipFill>
        <p:spPr>
          <a:xfrm>
            <a:off x="7643813" y="314325"/>
            <a:ext cx="4239872" cy="595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801171"/>
            <a:ext cx="76213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Особенности Конституции 1993 года: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01101" y="6329363"/>
            <a:ext cx="1789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1-й экземпляр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3362" y="238423"/>
            <a:ext cx="53387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По Конституции РФ гарантируются права и свободы человека и гражданина, а также чётко определены обязанности.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373" r="20563" b="1"/>
          <a:stretch/>
        </p:blipFill>
        <p:spPr>
          <a:xfrm>
            <a:off x="7186613" y="200025"/>
            <a:ext cx="4657725" cy="316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258177" y="3441680"/>
            <a:ext cx="36337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smtClean="0">
                <a:solidFill>
                  <a:schemeClr val="bg1"/>
                </a:solidFill>
              </a:rPr>
              <a:t>Право – это гарантированные государством возможности индивида иметь и пользоваться благами (социальными, политическими, экономическими, духовными, личными).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773" y="2451259"/>
            <a:ext cx="84391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Гражданские (личные) права</a:t>
            </a:r>
            <a:r>
              <a:rPr lang="ru-RU" sz="2000" b="1" dirty="0" smtClean="0">
                <a:solidFill>
                  <a:schemeClr val="bg1"/>
                </a:solidFill>
              </a:rPr>
              <a:t>	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жизнь	(20)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достоинство  личности (21)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свободу и личную неприкосновенность	 (22)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неприкосновенность частной жизни  (23)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Не допускается использование и распространение информации о частной жизни лица без его согласия.  (24)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неприкосновенность жилища	(25)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 не определять и не указывать свою национальность.  (26,п1.)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пользования родным языком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 (26, п.2)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свободно передвигаться , выбирать место жительства, свободно выезжать за пределы РФ.  (27)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Свобода совести, вероисповедания.  (28)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361" y="2534781"/>
            <a:ext cx="7081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Политические права и свободы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Свобода мысли и слова.	 (29, п.1,2)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Свобода информации, цензура запрещена.  (29, п.3,4)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создание общественных объединений.	 (30)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проведение публичных мероприятий-собраний, митингов, демонстраций, шествий, пикетирований.   (31)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участие в управлении делами государства как непосредственно, так и через представителей.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избирать и быть избранным.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равного доступа к государственной службе.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</a:rPr>
              <a:t>раво участвовать в отправлении правосудия.                  (32)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обращение в органы государственной власти и местного самоуправления как лично, так и коллективно.	(33)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62" y="235284"/>
            <a:ext cx="4608931" cy="483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8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812" y="2734092"/>
            <a:ext cx="822483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Социальные и экономические права.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предпринимательство	 (34)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частную собственность.   (35)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иметь в частной собственности землю и других ресурсов.	(36)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свободный труд. Принудительный труд запрещён.   (37. п.1-4)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отдых 	  (37, п.5)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Материнство и детство находятся под защитой государства. Забота о детях, их воспитание- право и обязанность родителей.	(38)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охрану и помощь семье.  (39)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жилище   (40)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охрану здоровья и медицинскую помощь.  (41)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благоприятную окружающую среду. 	(42)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648" y="300581"/>
            <a:ext cx="4862652" cy="327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26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1650" y="4885075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Культурные права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образование	(43)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Свобода творчества. </a:t>
            </a:r>
            <a:r>
              <a:rPr lang="ru-RU" sz="2000" b="1" dirty="0">
                <a:solidFill>
                  <a:schemeClr val="bg1"/>
                </a:solidFill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</a:rPr>
              <a:t>раво на участие в культурной жизни, свобода творчества.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Право на доступ к культурным ценностям.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   (44)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1937" y="3543210"/>
            <a:ext cx="45386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Свобода — это возможность индивида самостоятельно пользоваться правами, предоставленными государством, самим делать выбор в соответствии со своими возможностями и потребностями.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92" r="3178" b="34375"/>
          <a:stretch/>
        </p:blipFill>
        <p:spPr>
          <a:xfrm>
            <a:off x="184391" y="228599"/>
            <a:ext cx="4630497" cy="3245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59" r="675" b="29167"/>
          <a:stretch/>
        </p:blipFill>
        <p:spPr>
          <a:xfrm>
            <a:off x="5356464" y="266292"/>
            <a:ext cx="6359285" cy="443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9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72175" y="-114300"/>
            <a:ext cx="55374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</a:rPr>
              <a:t>Конституция РФ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4326" y="199371"/>
            <a:ext cx="49006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Конституция Российской Федерации  </a:t>
            </a:r>
            <a:r>
              <a:rPr lang="ru-RU" sz="2800" b="1" dirty="0" smtClean="0">
                <a:solidFill>
                  <a:srgbClr val="FF0000"/>
                </a:solidFill>
              </a:rPr>
              <a:t>- это основной закон нашего государства, который имеет высшую юридическую силу, прямое </a:t>
            </a:r>
            <a:r>
              <a:rPr lang="ru-RU" sz="2800" b="1" dirty="0" smtClean="0">
                <a:solidFill>
                  <a:schemeClr val="bg1"/>
                </a:solidFill>
              </a:rPr>
              <a:t>действие и применяется на всей территории РФ.</a:t>
            </a:r>
          </a:p>
          <a:p>
            <a:r>
              <a:rPr lang="ru-RU" sz="2800" b="1" i="1" dirty="0" smtClean="0">
                <a:solidFill>
                  <a:schemeClr val="bg1"/>
                </a:solidFill>
              </a:rPr>
              <a:t>Конституция</a:t>
            </a:r>
            <a:r>
              <a:rPr lang="ru-RU" sz="2800" b="1" dirty="0" smtClean="0">
                <a:solidFill>
                  <a:schemeClr val="bg1"/>
                </a:solidFill>
              </a:rPr>
              <a:t> - это основной закон государства, к которому должны быть подлажены все остальные законы. Если какой-то закон все же противоречит Конституции, то поступать следует так, как указывает она.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673" y="2014537"/>
            <a:ext cx="6657518" cy="390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025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5" y="262624"/>
            <a:ext cx="41290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Обязанности – это необходимость определённого поведения , установленная государством.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450" y="2902684"/>
            <a:ext cx="120205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</a:rPr>
              <a:t>О</a:t>
            </a:r>
            <a:r>
              <a:rPr lang="ru-RU" sz="2000" b="1" i="1" dirty="0" smtClean="0">
                <a:solidFill>
                  <a:schemeClr val="bg1"/>
                </a:solidFill>
              </a:rPr>
              <a:t>сновные обязанности: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1. соблюдать Конституцию РФ и законы (ст. 15);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2. платить законно установленные налоги и сборы (ст. 57);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3. сохранять природу и окружающую среду, бережно относиться к природным богатствам (ст. 58);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4. защищать Отечество, в том числе нести военную службу (ст. 59);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5. заботиться о детях (ст. 38);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6. заботиться о нетрудоспособных родителях (ст. 38);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7. получить основное общее образование (ст. 43);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8. заботиться о сохранении исторического и культурного наследия, беречь памятники истории и культуры (ст. 44).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9. Статья 60 Конституции устанавливает, что гражданин РФ может самостоятельно осуществлять в полном объеме свои права и обязанности с 18 лет.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862" y="203224"/>
            <a:ext cx="5000626" cy="3541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3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5" y="5372009"/>
            <a:ext cx="11915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Каждый гражданин Российской Федерации обладает на ее территории всеми правами и свободами и несет равные обязанности, предусмотренные Конституцией Российской Федерации.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2875" y="581323"/>
            <a:ext cx="72818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Российская Федерация — Россия есть демократическое федеративное правовое государство с республиканской формой правления.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312" y="2581572"/>
            <a:ext cx="8201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Человек, его права и свободы являются высшей ценностью. Признание, соблюдение и защита прав и свобод человека и гражданина — обязанность государства.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1462" y="4120248"/>
            <a:ext cx="8101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Российская Федерация обеспечивает целостность и неприкосновенность своей территории.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8158" t="4787" r="12647" b="10061"/>
          <a:stretch/>
        </p:blipFill>
        <p:spPr>
          <a:xfrm>
            <a:off x="8558213" y="245122"/>
            <a:ext cx="3443287" cy="4898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47" y="375653"/>
            <a:ext cx="4016248" cy="613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882" y="488116"/>
            <a:ext cx="6760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Каждый гражданин России должен знать Конституцию Российской Федерации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4623" y="2937355"/>
            <a:ext cx="45670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Каждый ученик может подробнее узнать о Конституции РФ, прочитав сам закон, или специальный справочник для школьников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1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6458" r="388" b="26042"/>
          <a:stretch/>
        </p:blipFill>
        <p:spPr>
          <a:xfrm>
            <a:off x="2343150" y="1400173"/>
            <a:ext cx="7486649" cy="506892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87775" y="6116121"/>
            <a:ext cx="9099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День Конституции причислен к памятным датам России.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29012" y="300037"/>
            <a:ext cx="4671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12 декабря</a:t>
            </a:r>
            <a:endParaRPr lang="ru-RU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1724" y="1443038"/>
            <a:ext cx="7272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 Днем Конституции России!</a:t>
            </a:r>
            <a:endParaRPr lang="ru-RU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8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3962" y="2513351"/>
            <a:ext cx="70104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i="1" dirty="0" smtClean="0">
                <a:solidFill>
                  <a:schemeClr val="bg1"/>
                </a:solidFill>
              </a:rPr>
              <a:t>Любая конституция </a:t>
            </a:r>
            <a:r>
              <a:rPr lang="ru-RU" sz="2800" b="1" dirty="0" smtClean="0">
                <a:solidFill>
                  <a:schemeClr val="bg1"/>
                </a:solidFill>
              </a:rPr>
              <a:t>– это документ, 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</a:rPr>
              <a:t>который закрепляет основы конституционного строя государства, права и свободы человека и гражданина, основы общественного строя, форму правления и территориального устройства, организацию высших органов государственной власти, столицу государства и государственную символику.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930" t="3572" r="24856" b="2356"/>
          <a:stretch/>
        </p:blipFill>
        <p:spPr>
          <a:xfrm>
            <a:off x="557212" y="328613"/>
            <a:ext cx="4100513" cy="6272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32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53" y="132795"/>
            <a:ext cx="4371022" cy="6482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133975" y="2354520"/>
            <a:ext cx="669607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i="1" dirty="0" smtClean="0">
                <a:solidFill>
                  <a:schemeClr val="bg1"/>
                </a:solidFill>
              </a:rPr>
              <a:t>Столица России</a:t>
            </a:r>
            <a:r>
              <a:rPr lang="ru-RU" sz="2800" b="1" dirty="0" smtClean="0">
                <a:solidFill>
                  <a:schemeClr val="bg1"/>
                </a:solidFill>
              </a:rPr>
              <a:t>, город федерального значения, административный центр Центрального федерального округа и центр Московской области, в состав которой не входит. </a:t>
            </a:r>
          </a:p>
          <a:p>
            <a:pPr algn="r"/>
            <a:r>
              <a:rPr lang="ru-RU" sz="2800" b="1" dirty="0" smtClean="0">
                <a:solidFill>
                  <a:schemeClr val="bg1"/>
                </a:solidFill>
              </a:rPr>
              <a:t>Крупнейший по численности населения город России. самый населённый из городов, полностью расположенных в Европе, занимает 22-е место среди городов мира по численности населения.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3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092" t="3499" r="5982" b="7501"/>
          <a:stretch/>
        </p:blipFill>
        <p:spPr>
          <a:xfrm>
            <a:off x="171450" y="123823"/>
            <a:ext cx="5514975" cy="367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42963" y="3380125"/>
            <a:ext cx="109870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Т</a:t>
            </a:r>
            <a:r>
              <a:rPr lang="ru-RU" sz="2400" b="1" dirty="0" smtClean="0">
                <a:solidFill>
                  <a:schemeClr val="bg1"/>
                </a:solidFill>
              </a:rPr>
              <a:t>ри трактовки цветов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1) красный цвет - державность, синий – цвет Богоматери, под покровительством которой находится Россия, белый – цвет свободы и независимости;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2) еще одна "державная" трактовка значений цветов флага, которая означает единство трех братских восточно-славянских народов: белый - цвет Белой Руси (Белоруссии), синий - Малороссии (Украины), красный - Великороссии.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3) белый цвет - мир, чистота, непорочность, совершенство; синий - цвет веры и верности, постоянства; красный цвет символизирует энергию, силу, кровь, пролитую за Отечество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38788" y="42415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b="1" i="1" dirty="0" smtClean="0">
                <a:solidFill>
                  <a:schemeClr val="bg1"/>
                </a:solidFill>
              </a:rPr>
              <a:t>Флаг России —</a:t>
            </a:r>
          </a:p>
          <a:p>
            <a:pPr algn="r"/>
            <a:r>
              <a:rPr lang="ru-RU" sz="2800" b="1" i="1" dirty="0" smtClean="0">
                <a:solidFill>
                  <a:srgbClr val="FF0000"/>
                </a:solidFill>
              </a:rPr>
              <a:t> один из </a:t>
            </a:r>
            <a:r>
              <a:rPr lang="ru-RU" sz="2800" b="1" i="1" dirty="0" smtClean="0">
                <a:solidFill>
                  <a:schemeClr val="bg1"/>
                </a:solidFill>
              </a:rPr>
              <a:t>официальных </a:t>
            </a:r>
            <a:r>
              <a:rPr lang="ru-RU" sz="2800" b="1" i="1" dirty="0" smtClean="0">
                <a:solidFill>
                  <a:srgbClr val="FF0000"/>
                </a:solidFill>
              </a:rPr>
              <a:t>государственных</a:t>
            </a:r>
            <a:r>
              <a:rPr lang="ru-RU" sz="2800" b="1" i="1" dirty="0" smtClean="0">
                <a:solidFill>
                  <a:schemeClr val="bg1"/>
                </a:solidFill>
              </a:rPr>
              <a:t> символов </a:t>
            </a:r>
            <a:r>
              <a:rPr lang="ru-RU" sz="2800" b="1" i="1" dirty="0" smtClean="0">
                <a:solidFill>
                  <a:srgbClr val="FF0000"/>
                </a:solidFill>
              </a:rPr>
              <a:t>Российской Федерации </a:t>
            </a:r>
            <a:r>
              <a:rPr lang="ru-RU" sz="2800" b="1" i="1" dirty="0" smtClean="0">
                <a:solidFill>
                  <a:schemeClr val="bg1"/>
                </a:solidFill>
              </a:rPr>
              <a:t>наряду с </a:t>
            </a:r>
            <a:r>
              <a:rPr lang="ru-RU" sz="2800" b="1" i="1" dirty="0" smtClean="0">
                <a:solidFill>
                  <a:srgbClr val="FF0000"/>
                </a:solidFill>
              </a:rPr>
              <a:t>Государственным</a:t>
            </a:r>
            <a:r>
              <a:rPr lang="ru-RU" sz="2800" b="1" i="1" dirty="0" smtClean="0">
                <a:solidFill>
                  <a:schemeClr val="bg1"/>
                </a:solidFill>
              </a:rPr>
              <a:t> гербом и Государственным гимном.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5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32414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Герб России — официальный государственный символ Российской Федерации; один из главных государственных символов России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846" t="4166" r="3244" b="2708"/>
          <a:stretch/>
        </p:blipFill>
        <p:spPr>
          <a:xfrm>
            <a:off x="6643686" y="342900"/>
            <a:ext cx="5286886" cy="618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61937" y="2417713"/>
            <a:ext cx="62388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Согласно Федеральному конституционному закону «О Государственном гербе Российской Федерации», герб России представляет собой: «...четырёхугольный, с закруглёнными нижними углами, заострённый в оконечности красный геральдический щит с золотым двуглавым орлом, поднявшим вверх распущенные крылья. Орел увенчан двумя малыми коронами и — над ними — одной большой короной, соединенными лентой.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5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1749" t="31251" r="22000" b="10749"/>
          <a:stretch/>
        </p:blipFill>
        <p:spPr>
          <a:xfrm>
            <a:off x="228600" y="2350770"/>
            <a:ext cx="5643564" cy="4364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570" t="33331" r="25348" b="6877"/>
          <a:stretch/>
        </p:blipFill>
        <p:spPr>
          <a:xfrm>
            <a:off x="6586537" y="213051"/>
            <a:ext cx="5086350" cy="6459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273" t="3472" r="5849" b="67908"/>
          <a:stretch/>
        </p:blipFill>
        <p:spPr>
          <a:xfrm>
            <a:off x="457199" y="128587"/>
            <a:ext cx="50577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68237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История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Конституции России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212" y="1204434"/>
            <a:ext cx="49815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1918 г. Конституция РСФСР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1924 г. Конституция СССР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1936 г. Конституция СССР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1977 г. Конституция СССР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1993 г. Конституция РФ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580" y="0"/>
            <a:ext cx="2165864" cy="327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99" y="114300"/>
            <a:ext cx="4486275" cy="3147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504" t="2709" r="2822" b="2083"/>
          <a:stretch/>
        </p:blipFill>
        <p:spPr>
          <a:xfrm>
            <a:off x="157163" y="3596467"/>
            <a:ext cx="2474771" cy="3090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325" t="15001" r="14649" b="6458"/>
          <a:stretch/>
        </p:blipFill>
        <p:spPr>
          <a:xfrm>
            <a:off x="2714625" y="3457575"/>
            <a:ext cx="4460580" cy="3143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912" y="3443287"/>
            <a:ext cx="206248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549" y="3336605"/>
            <a:ext cx="2549826" cy="3378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3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80" y="109365"/>
            <a:ext cx="4484107" cy="652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163363" y="101085"/>
            <a:ext cx="62424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Конституция РСФСР 1918 г.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43461" y="2333685"/>
            <a:ext cx="71723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Конституция содержала 6 разделов, 17 глав и 90 статей.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Конституция 1918 г. закрепила диктатуру пролетариата.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Лица, жившие на нетрудовые доходы или использовавшие наемный труд были лишены политических прав.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Данная Конституция была самой идеологизированной из всех советских конституций.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Она утратила силу в связи с принятием Конституции 1924 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1347</Words>
  <Application>Microsoft Office PowerPoint</Application>
  <PresentationFormat>Широкоэкранный</PresentationFormat>
  <Paragraphs>136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12 декабря – День  Конституции РФ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декабря – День  Конституции РФ</dc:title>
  <dc:creator>Учитель</dc:creator>
  <cp:lastModifiedBy>Яна Косинова</cp:lastModifiedBy>
  <cp:revision>52</cp:revision>
  <dcterms:created xsi:type="dcterms:W3CDTF">2022-12-11T14:54:23Z</dcterms:created>
  <dcterms:modified xsi:type="dcterms:W3CDTF">2022-12-12T21:56:05Z</dcterms:modified>
</cp:coreProperties>
</file>