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62" r:id="rId3"/>
    <p:sldId id="260" r:id="rId4"/>
    <p:sldId id="259" r:id="rId5"/>
    <p:sldId id="258" r:id="rId6"/>
    <p:sldId id="257" r:id="rId7"/>
    <p:sldId id="264" r:id="rId8"/>
    <p:sldId id="267" r:id="rId9"/>
    <p:sldId id="268" r:id="rId10"/>
    <p:sldId id="269" r:id="rId11"/>
    <p:sldId id="270" r:id="rId12"/>
    <p:sldId id="271" r:id="rId13"/>
    <p:sldId id="272" r:id="rId14"/>
    <p:sldId id="273" r:id="rId15"/>
    <p:sldId id="274" r:id="rId16"/>
    <p:sldId id="280" r:id="rId17"/>
    <p:sldId id="281" r:id="rId18"/>
    <p:sldId id="276" r:id="rId19"/>
    <p:sldId id="277" r:id="rId20"/>
    <p:sldId id="275"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varScale="1">
        <p:scale>
          <a:sx n="65" d="100"/>
          <a:sy n="65" d="100"/>
        </p:scale>
        <p:origin x="-130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67BFAAA-E38B-48EE-A220-E61EDE9458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7BFAAA-E38B-48EE-A220-E61EDE9458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8" name="Номер слайда 7"/>
          <p:cNvSpPr>
            <a:spLocks noGrp="1"/>
          </p:cNvSpPr>
          <p:nvPr>
            <p:ph type="sldNum" sz="quarter" idx="11"/>
          </p:nvPr>
        </p:nvSpPr>
        <p:spPr/>
        <p:txBody>
          <a:bodyPr/>
          <a:lstStyle/>
          <a:p>
            <a:fld id="{067BFAAA-E38B-48EE-A220-E61EDE94585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DCF2A38-AAEA-4E4B-9372-4A7288AADDF4}" type="datetimeFigureOut">
              <a:rPr lang="ru-RU" smtClean="0"/>
              <a:pPr/>
              <a:t>24.09.2013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067BFAAA-E38B-48EE-A220-E61EDE9458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DCF2A38-AAEA-4E4B-9372-4A7288AADDF4}" type="datetimeFigureOut">
              <a:rPr lang="ru-RU" smtClean="0"/>
              <a:pPr/>
              <a:t>24.09.2013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7BFAAA-E38B-48EE-A220-E61EDE9458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DCF2A38-AAEA-4E4B-9372-4A7288AADDF4}" type="datetimeFigureOut">
              <a:rPr lang="ru-RU" smtClean="0"/>
              <a:pPr/>
              <a:t>24.09.2013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67BFAAA-E38B-48EE-A220-E61EDE9458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royal.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539552" y="1556792"/>
            <a:ext cx="3240360" cy="4524315"/>
          </a:xfrm>
          <a:prstGeom prst="rect">
            <a:avLst/>
          </a:prstGeom>
        </p:spPr>
        <p:txBody>
          <a:bodyPr wrap="square">
            <a:spAutoFit/>
          </a:bodyPr>
          <a:lstStyle/>
          <a:p>
            <a:pPr algn="ctr"/>
            <a:r>
              <a:rPr lang="ru-RU" sz="3600" b="1" i="1" dirty="0" smtClean="0">
                <a:solidFill>
                  <a:schemeClr val="tx2"/>
                </a:solidFill>
                <a:latin typeface="Aharoni" pitchFamily="2" charset="-79"/>
                <a:cs typeface="Aharoni" pitchFamily="2" charset="-79"/>
              </a:rPr>
              <a:t>«</a:t>
            </a:r>
            <a:r>
              <a:rPr lang="en-US" sz="3600" b="1" i="1" dirty="0" smtClean="0">
                <a:solidFill>
                  <a:schemeClr val="tx2"/>
                </a:solidFill>
                <a:latin typeface="Aharoni" pitchFamily="2" charset="-79"/>
                <a:cs typeface="Aharoni" pitchFamily="2" charset="-79"/>
              </a:rPr>
              <a:t>The Queen Elizabeth II as the greatest symbol of unity and stability of the United Kingdom</a:t>
            </a:r>
            <a:r>
              <a:rPr lang="ru-RU" sz="3600" b="1" i="1" dirty="0" smtClean="0">
                <a:solidFill>
                  <a:schemeClr val="tx2"/>
                </a:solidFill>
                <a:latin typeface="Aharoni" pitchFamily="2" charset="-79"/>
                <a:cs typeface="Aharoni" pitchFamily="2" charset="-79"/>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Queen and Policy</a:t>
            </a:r>
            <a:endParaRPr lang="ru-RU" dirty="0"/>
          </a:p>
        </p:txBody>
      </p:sp>
      <p:sp>
        <p:nvSpPr>
          <p:cNvPr id="4" name="Содержимое 3"/>
          <p:cNvSpPr>
            <a:spLocks noGrp="1"/>
          </p:cNvSpPr>
          <p:nvPr>
            <p:ph idx="1"/>
          </p:nvPr>
        </p:nvSpPr>
        <p:spPr>
          <a:xfrm>
            <a:off x="457200" y="1124744"/>
            <a:ext cx="7467600" cy="5001419"/>
          </a:xfrm>
        </p:spPr>
        <p:txBody>
          <a:bodyPr>
            <a:normAutofit/>
          </a:bodyPr>
          <a:lstStyle/>
          <a:p>
            <a:pPr algn="ctr">
              <a:buNone/>
            </a:pPr>
            <a:r>
              <a:rPr lang="ru-RU" sz="3200" dirty="0" err="1" smtClean="0"/>
              <a:t>The</a:t>
            </a:r>
            <a:r>
              <a:rPr lang="ru-RU" sz="3200" dirty="0" smtClean="0"/>
              <a:t> </a:t>
            </a:r>
            <a:r>
              <a:rPr lang="ru-RU" sz="3200" dirty="0" err="1" smtClean="0"/>
              <a:t>Queen's</a:t>
            </a:r>
            <a:r>
              <a:rPr lang="ru-RU" sz="3200" dirty="0" smtClean="0"/>
              <a:t> </a:t>
            </a:r>
            <a:r>
              <a:rPr lang="ru-RU" sz="3200" dirty="0" err="1" smtClean="0"/>
              <a:t>Role</a:t>
            </a:r>
            <a:r>
              <a:rPr lang="ru-RU" dirty="0" smtClean="0"/>
              <a:t> </a:t>
            </a:r>
            <a:endParaRPr lang="en-US" dirty="0" smtClean="0"/>
          </a:p>
          <a:p>
            <a:r>
              <a:rPr lang="en-US" dirty="0" smtClean="0"/>
              <a:t>Head of State</a:t>
            </a:r>
          </a:p>
          <a:p>
            <a:r>
              <a:rPr lang="en-US" dirty="0" smtClean="0"/>
              <a:t>Head of the Armed Forces</a:t>
            </a:r>
            <a:endParaRPr lang="ru-RU" dirty="0" smtClean="0"/>
          </a:p>
          <a:p>
            <a:r>
              <a:rPr lang="en-US" dirty="0" smtClean="0"/>
              <a:t>Head of the Church of England</a:t>
            </a:r>
            <a:endParaRPr lang="ru-RU" dirty="0" smtClean="0"/>
          </a:p>
          <a:p>
            <a:r>
              <a:rPr lang="en-US" dirty="0" smtClean="0"/>
              <a:t>Government Duties</a:t>
            </a:r>
            <a:endParaRPr lang="ru-RU" dirty="0" smtClean="0"/>
          </a:p>
          <a:p>
            <a:r>
              <a:rPr lang="en-US" dirty="0" smtClean="0"/>
              <a:t>Represents the Nation</a:t>
            </a:r>
            <a:endParaRPr lang="ru-RU" dirty="0" smtClean="0"/>
          </a:p>
          <a:p>
            <a:r>
              <a:rPr lang="en-US" dirty="0" smtClean="0"/>
              <a:t>Visits</a:t>
            </a:r>
            <a:endParaRPr lang="ru-RU" dirty="0" smtClean="0"/>
          </a:p>
          <a:p>
            <a:endParaRPr lang="ru-RU" dirty="0" smtClean="0"/>
          </a:p>
          <a:p>
            <a:pPr>
              <a:buNone/>
            </a:pPr>
            <a:endParaRPr lang="ru-RU" dirty="0"/>
          </a:p>
        </p:txBody>
      </p:sp>
      <p:pic>
        <p:nvPicPr>
          <p:cNvPr id="8" name="Picture 5" descr="queen"/>
          <p:cNvPicPr>
            <a:picLocks noChangeAspect="1" noChangeArrowheads="1"/>
          </p:cNvPicPr>
          <p:nvPr/>
        </p:nvPicPr>
        <p:blipFill>
          <a:blip r:embed="rId2" cstate="print"/>
          <a:srcRect/>
          <a:stretch>
            <a:fillRect/>
          </a:stretch>
        </p:blipFill>
        <p:spPr bwMode="auto">
          <a:xfrm>
            <a:off x="6595836" y="404664"/>
            <a:ext cx="2548164" cy="3312368"/>
          </a:xfrm>
          <a:prstGeom prst="rect">
            <a:avLst/>
          </a:prstGeom>
          <a:noFill/>
          <a:ln w="9525">
            <a:noFill/>
            <a:miter lim="800000"/>
            <a:headEnd/>
            <a:tailEnd/>
          </a:ln>
        </p:spPr>
      </p:pic>
      <p:pic>
        <p:nvPicPr>
          <p:cNvPr id="9" name="Рисунок 8" descr="2006102711949_RFnew_Queen_galleryxix.jpg"/>
          <p:cNvPicPr>
            <a:picLocks noChangeAspect="1"/>
          </p:cNvPicPr>
          <p:nvPr/>
        </p:nvPicPr>
        <p:blipFill>
          <a:blip r:embed="rId3" cstate="print"/>
          <a:srcRect t="9179" b="9179"/>
          <a:stretch>
            <a:fillRect/>
          </a:stretch>
        </p:blipFill>
        <p:spPr>
          <a:xfrm>
            <a:off x="4644008" y="4018164"/>
            <a:ext cx="4499992" cy="28398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54"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p:cTn id="60"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61"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p:cTn id="67"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68"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5266928" cy="6251024"/>
          </a:xfrm>
        </p:spPr>
        <p:txBody>
          <a:bodyPr>
            <a:noAutofit/>
          </a:bodyPr>
          <a:lstStyle/>
          <a:p>
            <a:r>
              <a:rPr lang="en-US" sz="3200" dirty="0" smtClean="0">
                <a:solidFill>
                  <a:schemeClr val="bg1"/>
                </a:solidFill>
              </a:rPr>
              <a:t>Today the Queen is not only head of State, but also an important symbol of national unity. The royal title in Britain is: 'Elizabeth the Second, by the Grace of God of the United Kingdom of Great Britain and Northern Ireland and of Her other Realms and Territories Queen, Head of the Commonwealth, Defender of the Faith</a:t>
            </a:r>
            <a:r>
              <a:rPr lang="en-US" sz="3200" dirty="0" smtClean="0"/>
              <a:t>'</a:t>
            </a:r>
            <a:r>
              <a:rPr lang="ru-RU" sz="3200" dirty="0" smtClean="0"/>
              <a:t> </a:t>
            </a:r>
            <a:br>
              <a:rPr lang="ru-RU" sz="3200" dirty="0" smtClean="0"/>
            </a:br>
            <a:endParaRPr lang="ru-RU" sz="3200" dirty="0"/>
          </a:p>
        </p:txBody>
      </p:sp>
      <p:pic>
        <p:nvPicPr>
          <p:cNvPr id="3" name="Picture 5" descr="загруженное"/>
          <p:cNvPicPr>
            <a:picLocks noChangeAspect="1" noChangeArrowheads="1"/>
          </p:cNvPicPr>
          <p:nvPr/>
        </p:nvPicPr>
        <p:blipFill>
          <a:blip r:embed="rId2" cstate="print"/>
          <a:srcRect/>
          <a:stretch>
            <a:fillRect/>
          </a:stretch>
        </p:blipFill>
        <p:spPr>
          <a:xfrm>
            <a:off x="5796136" y="188640"/>
            <a:ext cx="3670300" cy="4679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chemeClr val="accent4"/>
                </a:solidFill>
              </a:rPr>
              <a:t>The most interesting facts about the Queen’s life</a:t>
            </a:r>
            <a:endParaRPr lang="ru-RU" dirty="0">
              <a:solidFill>
                <a:schemeClr val="accent4"/>
              </a:solidFill>
            </a:endParaRPr>
          </a:p>
        </p:txBody>
      </p:sp>
      <p:sp>
        <p:nvSpPr>
          <p:cNvPr id="3" name="Подзаголовок 2"/>
          <p:cNvSpPr>
            <a:spLocks noGrp="1"/>
          </p:cNvSpPr>
          <p:nvPr>
            <p:ph idx="1"/>
          </p:nvPr>
        </p:nvSpPr>
        <p:spPr/>
        <p:txBody>
          <a:bodyPr>
            <a:normAutofit/>
          </a:bodyPr>
          <a:lstStyle/>
          <a:p>
            <a:r>
              <a:rPr lang="en-US" dirty="0" smtClean="0"/>
              <a:t>The Queen is the fortieth monarch since William the Conqueror obtained the crown of England and the second longest serving monarch.</a:t>
            </a:r>
          </a:p>
          <a:p>
            <a:r>
              <a:rPr lang="en-US" dirty="0" smtClean="0"/>
              <a:t>In 1969 the first film about the royal family was created and shown on television. </a:t>
            </a:r>
            <a:endParaRPr lang="ru-RU" dirty="0" smtClean="0"/>
          </a:p>
          <a:p>
            <a:r>
              <a:rPr lang="en-US" dirty="0" smtClean="0"/>
              <a:t>In 1997, there was an official royal site.(</a:t>
            </a:r>
            <a:r>
              <a:rPr lang="ru-RU" u="sng" dirty="0" smtClean="0">
                <a:hlinkClick r:id="rId2"/>
              </a:rPr>
              <a:t>http://www.royal.gov.uk</a:t>
            </a:r>
            <a:r>
              <a:rPr lang="en-US" u="sng" dirty="0" smtClean="0"/>
              <a:t>)</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r>
              <a:rPr lang="en-US" dirty="0" smtClean="0"/>
              <a:t>In 2009, the Queen created "Twitter" and a year later - in 2010 - "</a:t>
            </a:r>
            <a:r>
              <a:rPr lang="en-US" dirty="0" err="1" smtClean="0"/>
              <a:t>Facebook</a:t>
            </a:r>
            <a:r>
              <a:rPr lang="en-US" dirty="0" smtClean="0"/>
              <a:t>" But to be a friend of the Queen on "</a:t>
            </a:r>
            <a:r>
              <a:rPr lang="en-US" dirty="0" err="1" smtClean="0"/>
              <a:t>Facebook</a:t>
            </a:r>
            <a:r>
              <a:rPr lang="en-US" dirty="0" smtClean="0"/>
              <a:t>" is impossible.</a:t>
            </a:r>
          </a:p>
          <a:p>
            <a:r>
              <a:rPr lang="en-US" dirty="0" smtClean="0"/>
              <a:t>Biographical film "The Queen“ (2006) directed by Stephen </a:t>
            </a:r>
            <a:r>
              <a:rPr lang="en-US" dirty="0" err="1" smtClean="0"/>
              <a:t>Frears</a:t>
            </a:r>
            <a:r>
              <a:rPr lang="en-US" dirty="0" smtClean="0"/>
              <a:t>, taken jointly by France, Britain and Italy. It describes the life of British royal family after the tragic death of Princess Diana.</a:t>
            </a:r>
            <a:endParaRPr lang="ru-RU" dirty="0" smtClean="0"/>
          </a:p>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3707904" y="0"/>
            <a:ext cx="4680520" cy="66511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style.rotation</p:attrName>
                                        </p:attrNameLst>
                                      </p:cBhvr>
                                      <p:tavLst>
                                        <p:tav tm="0">
                                          <p:val>
                                            <p:fltVal val="720"/>
                                          </p:val>
                                        </p:tav>
                                        <p:tav tm="100000">
                                          <p:val>
                                            <p:fltVal val="0"/>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 calcmode="lin" valueType="num">
                                      <p:cBhvr>
                                        <p:cTn id="24"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The Queen has nine royal throne - one in the House of Lords, two - in Westminster Abbey, and six - in the throne room at Buckingham Palace.</a:t>
            </a:r>
          </a:p>
          <a:p>
            <a:r>
              <a:rPr lang="en-US" dirty="0" smtClean="0"/>
              <a:t>The Queen has different hobbies: dogs, horses, walking in the countryside, Scottish country dancing, hats…</a:t>
            </a:r>
          </a:p>
          <a:p>
            <a:r>
              <a:rPr lang="en-US" dirty="0" smtClean="0"/>
              <a:t>The Queen celebrated her Diamond Jubilee in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3960440" cy="6597352"/>
          </a:xfrm>
        </p:spPr>
        <p:txBody>
          <a:bodyPr>
            <a:noAutofit/>
          </a:bodyPr>
          <a:lstStyle/>
          <a:p>
            <a:r>
              <a:rPr lang="en-US" sz="3200" dirty="0" smtClean="0"/>
              <a:t>1977 The Queen’s  Silver Jubilee  Emblem </a:t>
            </a:r>
            <a:br>
              <a:rPr lang="en-US" sz="3200" dirty="0" smtClean="0"/>
            </a:br>
            <a:r>
              <a:rPr lang="en-US" sz="3200" dirty="0" smtClean="0"/>
              <a:t>2002 The Queen’s  Golden Jubilee  Emblem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2012 The Queen’s Diamond Jubilee  Emblem</a:t>
            </a:r>
            <a:br>
              <a:rPr lang="en-US" sz="3200" dirty="0" smtClean="0"/>
            </a:br>
            <a:endParaRPr lang="ru-RU" sz="3200" dirty="0"/>
          </a:p>
        </p:txBody>
      </p:sp>
      <p:pic>
        <p:nvPicPr>
          <p:cNvPr id="4" name="Picture 5"/>
          <p:cNvPicPr>
            <a:picLocks noGrp="1" noChangeAspect="1" noChangeArrowheads="1"/>
          </p:cNvPicPr>
          <p:nvPr>
            <p:ph idx="1"/>
          </p:nvPr>
        </p:nvPicPr>
        <p:blipFill>
          <a:blip r:embed="rId2" cstate="print"/>
          <a:stretch>
            <a:fillRect/>
          </a:stretch>
        </p:blipFill>
        <p:spPr bwMode="auto">
          <a:xfrm>
            <a:off x="4427984" y="3810000"/>
            <a:ext cx="3429000" cy="3048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139952" y="116632"/>
            <a:ext cx="4752528" cy="29249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460432" cy="1143000"/>
          </a:xfrm>
        </p:spPr>
        <p:txBody>
          <a:bodyPr/>
          <a:lstStyle/>
          <a:p>
            <a:pPr algn="ctr"/>
            <a:r>
              <a:rPr lang="en-US" dirty="0" smtClean="0"/>
              <a:t>      Diamond Jubilee coins</a:t>
            </a:r>
            <a:endParaRPr lang="ru-RU" dirty="0"/>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899592" y="1628800"/>
            <a:ext cx="7410450" cy="4422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467600" cy="1143000"/>
          </a:xfrm>
        </p:spPr>
        <p:txBody>
          <a:bodyPr/>
          <a:lstStyle/>
          <a:p>
            <a:pPr algn="ctr"/>
            <a:r>
              <a:rPr lang="en-US" dirty="0" smtClean="0"/>
              <a:t>Diamond Jubilee books</a:t>
            </a:r>
            <a:endParaRPr lang="ru-R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11560" y="1484784"/>
            <a:ext cx="3528392" cy="525658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165476" y="1484784"/>
            <a:ext cx="4978524"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7467600" cy="868958"/>
          </a:xfrm>
        </p:spPr>
        <p:txBody>
          <a:bodyPr>
            <a:normAutofit fontScale="90000"/>
          </a:bodyPr>
          <a:lstStyle/>
          <a:p>
            <a:r>
              <a:rPr lang="en-US" dirty="0" smtClean="0"/>
              <a:t> Royal Mail in honor of </a:t>
            </a:r>
            <a:r>
              <a:rPr lang="en-US" sz="4400" dirty="0" smtClean="0"/>
              <a:t>Diamond Jubilee </a:t>
            </a:r>
            <a:r>
              <a:rPr lang="en-US" dirty="0" smtClean="0"/>
              <a:t>has released a set of stamps featuring the Queen</a:t>
            </a: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323528" y="0"/>
            <a:ext cx="8820472" cy="7101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57256" cy="1228998"/>
          </a:xfrm>
        </p:spPr>
        <p:txBody>
          <a:bodyPr>
            <a:normAutofit fontScale="90000"/>
          </a:bodyPr>
          <a:lstStyle/>
          <a:p>
            <a:r>
              <a:rPr lang="en-US" dirty="0" smtClean="0"/>
              <a:t> </a:t>
            </a:r>
            <a:r>
              <a:rPr lang="en-US" sz="3600" dirty="0" smtClean="0"/>
              <a:t>and opened an exhibition of portraits of Her Majesty: “Sixty photographs of sixty years</a:t>
            </a:r>
            <a:r>
              <a:rPr lang="en-US" dirty="0" smtClean="0"/>
              <a:t>”</a:t>
            </a: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251520" y="3356993"/>
            <a:ext cx="8029575" cy="2088232"/>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3" cstate="print"/>
          <a:srcRect/>
          <a:stretch>
            <a:fillRect/>
          </a:stretch>
        </p:blipFill>
        <p:spPr bwMode="auto">
          <a:xfrm>
            <a:off x="0" y="1628800"/>
            <a:ext cx="8352928" cy="1872208"/>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107504" y="5373216"/>
            <a:ext cx="8029575"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4149080"/>
            <a:ext cx="4824536" cy="1489720"/>
          </a:xfrm>
        </p:spPr>
        <p:txBody>
          <a:bodyPr>
            <a:normAutofit/>
          </a:bodyPr>
          <a:lstStyle/>
          <a:p>
            <a:pPr>
              <a:lnSpc>
                <a:spcPct val="80000"/>
              </a:lnSpc>
            </a:pPr>
            <a:r>
              <a:rPr lang="ru-RU" sz="2800" dirty="0" smtClean="0"/>
              <a:t/>
            </a:r>
            <a:br>
              <a:rPr lang="ru-RU" sz="2800" dirty="0" smtClean="0"/>
            </a:br>
            <a:endParaRPr lang="ru-RU" sz="2800" cap="none" dirty="0"/>
          </a:p>
        </p:txBody>
      </p:sp>
      <p:sp>
        <p:nvSpPr>
          <p:cNvPr id="3" name="Подзаголовок 2"/>
          <p:cNvSpPr>
            <a:spLocks noGrp="1"/>
          </p:cNvSpPr>
          <p:nvPr>
            <p:ph type="subTitle" idx="1"/>
          </p:nvPr>
        </p:nvSpPr>
        <p:spPr>
          <a:xfrm>
            <a:off x="5292080" y="1052736"/>
            <a:ext cx="3672408" cy="5472608"/>
          </a:xfrm>
        </p:spPr>
        <p:txBody>
          <a:bodyPr anchor="ctr">
            <a:noAutofit/>
          </a:bodyPr>
          <a:lstStyle/>
          <a:p>
            <a:pPr algn="l"/>
            <a:r>
              <a:rPr lang="en-US" sz="2800" dirty="0" smtClean="0"/>
              <a:t>What does it mean to be the Queen of the UK? What does it mean to be a monarch for 60 years? Humanity does not think of this wonderful old lady has so much power in her hands that any modern dictator has never dreamed of.</a:t>
            </a:r>
            <a:endParaRPr lang="ru-RU" sz="2800" dirty="0" smtClean="0"/>
          </a:p>
          <a:p>
            <a:endParaRPr lang="ru-RU" sz="2800" dirty="0"/>
          </a:p>
        </p:txBody>
      </p:sp>
      <p:pic>
        <p:nvPicPr>
          <p:cNvPr id="4" name="Picture 2"/>
          <p:cNvPicPr>
            <a:picLocks noChangeAspect="1" noChangeArrowheads="1"/>
          </p:cNvPicPr>
          <p:nvPr/>
        </p:nvPicPr>
        <p:blipFill>
          <a:blip r:embed="rId2" cstate="print"/>
          <a:srcRect/>
          <a:stretch>
            <a:fillRect/>
          </a:stretch>
        </p:blipFill>
        <p:spPr bwMode="auto">
          <a:xfrm>
            <a:off x="179512" y="1"/>
            <a:ext cx="5112568" cy="67893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4000" dirty="0" smtClean="0">
                <a:solidFill>
                  <a:schemeClr val="accent4">
                    <a:lumMod val="40000"/>
                    <a:lumOff val="60000"/>
                  </a:schemeClr>
                </a:solidFill>
              </a:rPr>
              <a:t>A gift for a Diamond anniversary</a:t>
            </a:r>
            <a:endParaRPr lang="ru-RU" sz="4000" dirty="0">
              <a:solidFill>
                <a:schemeClr val="accent4">
                  <a:lumMod val="40000"/>
                  <a:lumOff val="60000"/>
                </a:schemeClr>
              </a:solidFill>
            </a:endParaRPr>
          </a:p>
        </p:txBody>
      </p:sp>
      <p:sp>
        <p:nvSpPr>
          <p:cNvPr id="3" name="Содержимое 2"/>
          <p:cNvSpPr>
            <a:spLocks noGrp="1"/>
          </p:cNvSpPr>
          <p:nvPr>
            <p:ph idx="1"/>
          </p:nvPr>
        </p:nvSpPr>
        <p:spPr>
          <a:xfrm>
            <a:off x="457200" y="1196752"/>
            <a:ext cx="7467600" cy="4929411"/>
          </a:xfrm>
        </p:spPr>
        <p:txBody>
          <a:bodyPr/>
          <a:lstStyle/>
          <a:p>
            <a:pPr>
              <a:buNone/>
            </a:pPr>
            <a:r>
              <a:rPr lang="en-US" sz="2800" dirty="0" smtClean="0"/>
              <a:t>As a gift for a Diamond anniversary to the throne The Queen asked to plant six million trees. Before working with a spade, the Queen said: "Let's make our wood better than the Siberian taiga".</a:t>
            </a:r>
            <a:endParaRPr lang="ru-RU" sz="2800" dirty="0" smtClean="0"/>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2123728" y="3429000"/>
            <a:ext cx="5040560" cy="30896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Conclusion</a:t>
            </a:r>
            <a:r>
              <a:rPr lang="ru-RU" dirty="0" smtClean="0"/>
              <a:t/>
            </a:r>
            <a:br>
              <a:rPr lang="ru-RU" dirty="0" smtClean="0"/>
            </a:br>
            <a:endParaRPr lang="ru-RU" dirty="0"/>
          </a:p>
        </p:txBody>
      </p:sp>
      <p:sp>
        <p:nvSpPr>
          <p:cNvPr id="3" name="Содержимое 2"/>
          <p:cNvSpPr>
            <a:spLocks noGrp="1"/>
          </p:cNvSpPr>
          <p:nvPr>
            <p:ph idx="1"/>
          </p:nvPr>
        </p:nvSpPr>
        <p:spPr>
          <a:xfrm>
            <a:off x="395536" y="1052736"/>
            <a:ext cx="7467600" cy="5400600"/>
          </a:xfrm>
        </p:spPr>
        <p:txBody>
          <a:bodyPr>
            <a:normAutofit fontScale="85000" lnSpcReduction="10000"/>
          </a:bodyPr>
          <a:lstStyle/>
          <a:p>
            <a:r>
              <a:rPr lang="en-US" dirty="0" smtClean="0"/>
              <a:t>The British monarchy is still alive and well for many centuries. It is certainly the oldest management institute of the United Kingdom</a:t>
            </a:r>
          </a:p>
          <a:p>
            <a:r>
              <a:rPr lang="en-US" dirty="0" smtClean="0"/>
              <a:t>The Queen Elizabeth II is the oldest monarch in British history. She has changed  the British monarchy. She devotes her life to serving the people, possessing her own and unique style. </a:t>
            </a:r>
          </a:p>
          <a:p>
            <a:r>
              <a:rPr lang="en-US" dirty="0" smtClean="0"/>
              <a:t>The 60th anniversary of ascension to the throne of Elizabeth II is a significant date in the history of Britain.</a:t>
            </a:r>
          </a:p>
          <a:p>
            <a:pPr>
              <a:buNone/>
            </a:pPr>
            <a:r>
              <a:rPr lang="en-US" dirty="0" smtClean="0"/>
              <a:t>          The world rapidly changes, empires fall and ruling dynasties are replaced. But there is English which today has spoken all over the world.</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800" decel="100000"/>
                                        <p:tgtEl>
                                          <p:spTgt spid="3">
                                            <p:txEl>
                                              <p:pRg st="1" end="1"/>
                                            </p:txEl>
                                          </p:spTgt>
                                        </p:tgtEl>
                                      </p:cBhvr>
                                    </p:animEffect>
                                    <p:anim calcmode="lin" valueType="num">
                                      <p:cBhvr>
                                        <p:cTn id="2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800" decel="100000"/>
                                        <p:tgtEl>
                                          <p:spTgt spid="3">
                                            <p:txEl>
                                              <p:pRg st="2" end="2"/>
                                            </p:txEl>
                                          </p:spTgt>
                                        </p:tgtEl>
                                      </p:cBhvr>
                                    </p:animEffect>
                                    <p:anim calcmode="lin" valueType="num">
                                      <p:cBhvr>
                                        <p:cTn id="3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800" decel="100000"/>
                                        <p:tgtEl>
                                          <p:spTgt spid="3">
                                            <p:txEl>
                                              <p:pRg st="3" end="3"/>
                                            </p:txEl>
                                          </p:spTgt>
                                        </p:tgtEl>
                                      </p:cBhvr>
                                    </p:animEffect>
                                    <p:anim calcmode="lin" valueType="num">
                                      <p:cBhvr>
                                        <p:cTn id="47"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7200" dirty="0" smtClean="0"/>
              <a:t>Thanks for attention!</a:t>
            </a:r>
            <a:endParaRPr lang="ru-RU" sz="72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Рисунок1.jpg"/>
          <p:cNvPicPr>
            <a:picLocks noChangeAspect="1"/>
          </p:cNvPicPr>
          <p:nvPr/>
        </p:nvPicPr>
        <p:blipFill>
          <a:blip r:embed="rId2" cstate="print"/>
          <a:stretch>
            <a:fillRect/>
          </a:stretch>
        </p:blipFill>
        <p:spPr>
          <a:xfrm>
            <a:off x="62880" y="-27384"/>
            <a:ext cx="9081120" cy="6885384"/>
          </a:xfrm>
          <a:prstGeom prst="rect">
            <a:avLst/>
          </a:prstGeom>
        </p:spPr>
      </p:pic>
      <p:sp>
        <p:nvSpPr>
          <p:cNvPr id="16" name="Заголовок 15"/>
          <p:cNvSpPr>
            <a:spLocks noGrp="1"/>
          </p:cNvSpPr>
          <p:nvPr>
            <p:ph type="title"/>
          </p:nvPr>
        </p:nvSpPr>
        <p:spPr>
          <a:xfrm>
            <a:off x="539552" y="0"/>
            <a:ext cx="8424936" cy="1772816"/>
          </a:xfrm>
        </p:spPr>
        <p:txBody>
          <a:bodyPr>
            <a:normAutofit/>
          </a:bodyPr>
          <a:lstStyle/>
          <a:p>
            <a:r>
              <a:rPr lang="en-US" sz="4000" b="1" dirty="0" smtClean="0">
                <a:solidFill>
                  <a:srgbClr val="FFFF00"/>
                </a:solidFill>
              </a:rPr>
              <a:t>The role of the British  Monarchy</a:t>
            </a:r>
            <a:endParaRPr lang="ru-RU" sz="4000" dirty="0">
              <a:solidFill>
                <a:srgbClr val="FFFF00"/>
              </a:solidFill>
            </a:endParaRPr>
          </a:p>
        </p:txBody>
      </p:sp>
      <p:sp>
        <p:nvSpPr>
          <p:cNvPr id="17" name="Содержимое 16"/>
          <p:cNvSpPr>
            <a:spLocks noGrp="1"/>
          </p:cNvSpPr>
          <p:nvPr>
            <p:ph idx="1"/>
          </p:nvPr>
        </p:nvSpPr>
        <p:spPr>
          <a:xfrm>
            <a:off x="457200" y="1988840"/>
            <a:ext cx="7467600" cy="4137323"/>
          </a:xfrm>
        </p:spPr>
        <p:txBody>
          <a:bodyPr>
            <a:normAutofit fontScale="92500"/>
          </a:bodyPr>
          <a:lstStyle/>
          <a:p>
            <a:pPr algn="ctr">
              <a:buNone/>
            </a:pPr>
            <a:r>
              <a:rPr lang="en-US" dirty="0" smtClean="0"/>
              <a:t> </a:t>
            </a:r>
            <a:r>
              <a:rPr lang="en-US" sz="4000" b="1" dirty="0" smtClean="0">
                <a:solidFill>
                  <a:srgbClr val="FFFF00"/>
                </a:solidFill>
              </a:rPr>
              <a:t>To date, Britain remains one of the few countries where there is still a monarchy. It plays a very minor role in the political life of the country but  it is its face and can be called a symbol of England.</a:t>
            </a:r>
            <a:endParaRPr lang="ru-RU" sz="4000" b="1" dirty="0" smtClean="0">
              <a:solidFill>
                <a:srgbClr val="FFFF00"/>
              </a:solidFill>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
                                        <p:tgtEl>
                                          <p:spTgt spid="17">
                                            <p:txEl>
                                              <p:pRg st="0" end="0"/>
                                            </p:txEl>
                                          </p:spTgt>
                                        </p:tgtEl>
                                      </p:cBhvr>
                                    </p:animEffect>
                                    <p:anim calcmode="lin" valueType="num">
                                      <p:cBhvr>
                                        <p:cTn id="20"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17">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5" name="Содержимое 4"/>
          <p:cNvSpPr>
            <a:spLocks noGrp="1"/>
          </p:cNvSpPr>
          <p:nvPr>
            <p:ph sz="half" idx="1"/>
          </p:nvPr>
        </p:nvSpPr>
        <p:spPr>
          <a:xfrm>
            <a:off x="457200" y="188640"/>
            <a:ext cx="3538736" cy="5937523"/>
          </a:xfrm>
        </p:spPr>
        <p:txBody>
          <a:bodyPr>
            <a:normAutofit fontScale="25000" lnSpcReduction="20000"/>
          </a:bodyPr>
          <a:lstStyle/>
          <a:p>
            <a:pPr algn="ctr">
              <a:buNone/>
            </a:pPr>
            <a:r>
              <a:rPr lang="en-US" sz="9600" dirty="0" smtClean="0"/>
              <a:t>    </a:t>
            </a:r>
            <a:r>
              <a:rPr lang="en-US" sz="9600" b="1" dirty="0" smtClean="0"/>
              <a:t>The monarchy in England was going through different times. It was absolute and limited, loved and despised. This is largely dependent on the individual, which at the time was on the throne. Elizabeth was strict, conservative, Victoria, who was on the throne for 63 years, Charles II, known as humorist. They all had different </a:t>
            </a:r>
            <a:r>
              <a:rPr lang="en-US" sz="11200" b="1" dirty="0" smtClean="0"/>
              <a:t>attitudes to the monarchy.</a:t>
            </a:r>
            <a:endParaRPr lang="ru-RU" sz="11200" b="1" dirty="0"/>
          </a:p>
        </p:txBody>
      </p:sp>
      <p:pic>
        <p:nvPicPr>
          <p:cNvPr id="8" name="Picture 4"/>
          <p:cNvPicPr>
            <a:picLocks noChangeAspect="1" noChangeArrowheads="1"/>
          </p:cNvPicPr>
          <p:nvPr/>
        </p:nvPicPr>
        <p:blipFill>
          <a:blip r:embed="rId2" cstate="print"/>
          <a:srcRect/>
          <a:stretch>
            <a:fillRect/>
          </a:stretch>
        </p:blipFill>
        <p:spPr bwMode="auto">
          <a:xfrm>
            <a:off x="6695728" y="0"/>
            <a:ext cx="2448272" cy="3384376"/>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076056" y="3429000"/>
            <a:ext cx="2736304" cy="3429000"/>
          </a:xfrm>
          <a:prstGeom prst="rect">
            <a:avLst/>
          </a:prstGeom>
          <a:noFill/>
          <a:ln w="9525">
            <a:noFill/>
            <a:miter lim="800000"/>
            <a:headEnd/>
            <a:tailEnd/>
          </a:ln>
        </p:spPr>
      </p:pic>
      <p:pic>
        <p:nvPicPr>
          <p:cNvPr id="13315" name="Picture 3"/>
          <p:cNvPicPr>
            <a:picLocks noGrp="1" noChangeAspect="1" noChangeArrowheads="1"/>
          </p:cNvPicPr>
          <p:nvPr>
            <p:ph sz="half" idx="2"/>
          </p:nvPr>
        </p:nvPicPr>
        <p:blipFill>
          <a:blip r:embed="rId4" cstate="print"/>
          <a:srcRect/>
          <a:stretch>
            <a:fillRect/>
          </a:stretch>
        </p:blipFill>
        <p:spPr bwMode="auto">
          <a:xfrm>
            <a:off x="3913602" y="0"/>
            <a:ext cx="2746630" cy="3356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style.rotation</p:attrName>
                                        </p:attrNameLst>
                                      </p:cBhvr>
                                      <p:tavLst>
                                        <p:tav tm="0">
                                          <p:val>
                                            <p:fltVal val="720"/>
                                          </p:val>
                                        </p:tav>
                                        <p:tav tm="100000">
                                          <p:val>
                                            <p:fltVal val="0"/>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 calcmode="lin" valueType="num">
                                      <p:cBhvr>
                                        <p:cTn id="27"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endParaRPr lang="ru-RU" dirty="0"/>
          </a:p>
        </p:txBody>
      </p:sp>
      <p:sp>
        <p:nvSpPr>
          <p:cNvPr id="3" name="Содержимое 2"/>
          <p:cNvSpPr>
            <a:spLocks noGrp="1"/>
          </p:cNvSpPr>
          <p:nvPr>
            <p:ph idx="1"/>
          </p:nvPr>
        </p:nvSpPr>
        <p:spPr>
          <a:xfrm>
            <a:off x="457200" y="620688"/>
            <a:ext cx="7467600" cy="5505475"/>
          </a:xfrm>
        </p:spPr>
        <p:txBody>
          <a:bodyPr>
            <a:noAutofit/>
          </a:bodyPr>
          <a:lstStyle/>
          <a:p>
            <a:pPr algn="ctr">
              <a:buNone/>
            </a:pPr>
            <a:r>
              <a:rPr lang="en-US" sz="4000" dirty="0" smtClean="0">
                <a:solidFill>
                  <a:schemeClr val="accent6"/>
                </a:solidFill>
              </a:rPr>
              <a:t> “As long as we have a monarchy, a pound and a private visa - British joke. - We can not disturb the revolution and the financial crises in Europe. The state which honors its traditions, always protects its people.”</a:t>
            </a:r>
            <a:endParaRPr lang="ru-RU" sz="40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en-US" b="1" dirty="0" smtClean="0">
                <a:solidFill>
                  <a:schemeClr val="tx2">
                    <a:lumMod val="50000"/>
                  </a:schemeClr>
                </a:solidFill>
              </a:rPr>
              <a:t>Public life of Elizabeth II</a:t>
            </a:r>
            <a:r>
              <a:rPr lang="ru-RU" dirty="0" smtClean="0"/>
              <a:t/>
            </a:r>
            <a:br>
              <a:rPr lang="ru-RU" dirty="0" smtClean="0"/>
            </a:br>
            <a:endParaRPr lang="ru-RU" dirty="0"/>
          </a:p>
        </p:txBody>
      </p:sp>
      <p:sp>
        <p:nvSpPr>
          <p:cNvPr id="3" name="Содержимое 2"/>
          <p:cNvSpPr>
            <a:spLocks noGrp="1"/>
          </p:cNvSpPr>
          <p:nvPr>
            <p:ph idx="1"/>
          </p:nvPr>
        </p:nvSpPr>
        <p:spPr>
          <a:xfrm>
            <a:off x="457200" y="908721"/>
            <a:ext cx="7467600" cy="2664296"/>
          </a:xfrm>
        </p:spPr>
        <p:txBody>
          <a:bodyPr>
            <a:normAutofit fontScale="92500" lnSpcReduction="10000"/>
          </a:bodyPr>
          <a:lstStyle/>
          <a:p>
            <a:pPr algn="ctr">
              <a:buNone/>
            </a:pPr>
            <a:r>
              <a:rPr lang="en-US" sz="3200" i="1" dirty="0" smtClean="0">
                <a:solidFill>
                  <a:schemeClr val="accent6">
                    <a:lumMod val="40000"/>
                    <a:lumOff val="60000"/>
                  </a:schemeClr>
                </a:solidFill>
              </a:rPr>
              <a:t>The Queen Is born </a:t>
            </a:r>
          </a:p>
          <a:p>
            <a:pPr>
              <a:buNone/>
            </a:pPr>
            <a:r>
              <a:rPr lang="en-US" sz="3200" dirty="0" smtClean="0">
                <a:solidFill>
                  <a:schemeClr val="accent6">
                    <a:lumMod val="40000"/>
                    <a:lumOff val="60000"/>
                  </a:schemeClr>
                </a:solidFill>
              </a:rPr>
              <a:t>On April 21, 1926, the Duke and Duchess of York (later King George VI and Queen Elizabeth, the Queen Mother) welcomed their daughter Elizabeth Alexandra Mary to the world.</a:t>
            </a:r>
            <a:endParaRPr lang="ru-RU" dirty="0">
              <a:solidFill>
                <a:schemeClr val="accent6">
                  <a:lumMod val="40000"/>
                  <a:lumOff val="60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3059832" y="3140968"/>
            <a:ext cx="4896544" cy="32376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4294967295"/>
          </p:nvPr>
        </p:nvPicPr>
        <p:blipFill>
          <a:blip r:embed="rId2" cstate="print"/>
          <a:srcRect/>
          <a:stretch>
            <a:fillRect/>
          </a:stretch>
        </p:blipFill>
        <p:spPr bwMode="auto">
          <a:xfrm>
            <a:off x="4283968" y="0"/>
            <a:ext cx="4356100" cy="2879725"/>
          </a:xfrm>
          <a:prstGeom prst="rect">
            <a:avLst/>
          </a:prstGeom>
          <a:noFill/>
          <a:ln w="9525">
            <a:noFill/>
            <a:miter lim="800000"/>
            <a:headEnd/>
            <a:tailEnd/>
          </a:ln>
        </p:spPr>
      </p:pic>
      <p:pic>
        <p:nvPicPr>
          <p:cNvPr id="5" name="Picture 6" descr="2006102612727_RFnew_Queen_galleryiii"/>
          <p:cNvPicPr>
            <a:picLocks noChangeAspect="1" noChangeArrowheads="1"/>
          </p:cNvPicPr>
          <p:nvPr/>
        </p:nvPicPr>
        <p:blipFill>
          <a:blip r:embed="rId3" cstate="print"/>
          <a:srcRect/>
          <a:stretch>
            <a:fillRect/>
          </a:stretch>
        </p:blipFill>
        <p:spPr bwMode="auto">
          <a:xfrm>
            <a:off x="683568" y="0"/>
            <a:ext cx="3384376" cy="285293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2924944"/>
            <a:ext cx="5688632" cy="376138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940152" y="3013258"/>
            <a:ext cx="2880320" cy="38447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274638"/>
            <a:ext cx="8424936" cy="1143000"/>
          </a:xfrm>
        </p:spPr>
        <p:txBody>
          <a:bodyPr>
            <a:normAutofit fontScale="90000"/>
          </a:bodyPr>
          <a:lstStyle/>
          <a:p>
            <a:pPr algn="ctr"/>
            <a:r>
              <a:rPr lang="en-US" sz="4800" dirty="0" smtClean="0"/>
              <a:t>  </a:t>
            </a:r>
            <a:r>
              <a:rPr lang="en-US" sz="4800" dirty="0" smtClean="0">
                <a:solidFill>
                  <a:schemeClr val="accent4">
                    <a:lumMod val="40000"/>
                    <a:lumOff val="60000"/>
                  </a:schemeClr>
                </a:solidFill>
              </a:rPr>
              <a:t>Royal Engagement  and  Wedding</a:t>
            </a:r>
            <a:endParaRPr lang="ru-RU" dirty="0">
              <a:solidFill>
                <a:schemeClr val="accent4">
                  <a:lumMod val="40000"/>
                  <a:lumOff val="60000"/>
                </a:schemeClr>
              </a:solidFill>
            </a:endParaRPr>
          </a:p>
        </p:txBody>
      </p:sp>
      <p:sp>
        <p:nvSpPr>
          <p:cNvPr id="3" name="Содержимое 2"/>
          <p:cNvSpPr>
            <a:spLocks noGrp="1"/>
          </p:cNvSpPr>
          <p:nvPr>
            <p:ph idx="4294967295"/>
          </p:nvPr>
        </p:nvSpPr>
        <p:spPr>
          <a:xfrm>
            <a:off x="0" y="1600201"/>
            <a:ext cx="4427984" cy="1396752"/>
          </a:xfrm>
        </p:spPr>
        <p:txBody>
          <a:bodyPr>
            <a:normAutofit/>
          </a:bodyPr>
          <a:lstStyle/>
          <a:p>
            <a:pPr>
              <a:buNone/>
            </a:pPr>
            <a:r>
              <a:rPr lang="en-US" sz="3200" dirty="0" smtClean="0"/>
              <a:t/>
            </a:r>
            <a:br>
              <a:rPr lang="en-US" sz="3200" dirty="0" smtClean="0"/>
            </a:b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324544" y="3212976"/>
            <a:ext cx="5184576" cy="342809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716016" y="3284984"/>
            <a:ext cx="4993529" cy="3301777"/>
          </a:xfrm>
          <a:prstGeom prst="rect">
            <a:avLst/>
          </a:prstGeom>
          <a:noFill/>
          <a:ln w="9525">
            <a:noFill/>
            <a:miter lim="800000"/>
            <a:headEnd/>
            <a:tailEnd/>
          </a:ln>
        </p:spPr>
      </p:pic>
      <p:sp>
        <p:nvSpPr>
          <p:cNvPr id="8" name="Прямоугольник 7"/>
          <p:cNvSpPr/>
          <p:nvPr/>
        </p:nvSpPr>
        <p:spPr>
          <a:xfrm>
            <a:off x="0" y="1412776"/>
            <a:ext cx="4211960" cy="1631216"/>
          </a:xfrm>
          <a:prstGeom prst="rect">
            <a:avLst/>
          </a:prstGeom>
        </p:spPr>
        <p:txBody>
          <a:bodyPr wrap="square">
            <a:spAutoFit/>
          </a:bodyPr>
          <a:lstStyle/>
          <a:p>
            <a:r>
              <a:rPr lang="en-US" sz="2000" dirty="0" smtClean="0"/>
              <a:t>Princess Elizabeth stands with her fiancé, Lieutenant Philip Mountbatten, Prince of Greece and Denmark, at Buckingham Palace on Aug. 19, 1947. </a:t>
            </a:r>
            <a:endParaRPr lang="ru-RU" sz="2000" dirty="0"/>
          </a:p>
        </p:txBody>
      </p:sp>
      <p:sp>
        <p:nvSpPr>
          <p:cNvPr id="9" name="Прямоугольник 8"/>
          <p:cNvSpPr/>
          <p:nvPr/>
        </p:nvSpPr>
        <p:spPr>
          <a:xfrm>
            <a:off x="4427984" y="1484785"/>
            <a:ext cx="4716016" cy="1384995"/>
          </a:xfrm>
          <a:prstGeom prst="rect">
            <a:avLst/>
          </a:prstGeom>
        </p:spPr>
        <p:txBody>
          <a:bodyPr wrap="square">
            <a:spAutoFit/>
          </a:bodyPr>
          <a:lstStyle/>
          <a:p>
            <a:r>
              <a:rPr lang="en-US" sz="2800" dirty="0" smtClean="0"/>
              <a:t>The couple went to the altar on the 20</a:t>
            </a:r>
            <a:r>
              <a:rPr lang="en-US" sz="2800" baseline="30000" dirty="0" smtClean="0"/>
              <a:t>th</a:t>
            </a:r>
            <a:r>
              <a:rPr lang="en-US" sz="2800" dirty="0" smtClean="0"/>
              <a:t> of November, 1947</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9"/>
            <a:ext cx="4608512" cy="5170646"/>
          </a:xfrm>
          <a:prstGeom prst="rect">
            <a:avLst/>
          </a:prstGeom>
        </p:spPr>
        <p:txBody>
          <a:bodyPr wrap="square">
            <a:spAutoFit/>
          </a:bodyPr>
          <a:lstStyle/>
          <a:p>
            <a:r>
              <a:rPr lang="en-US" sz="3000" dirty="0" smtClean="0">
                <a:solidFill>
                  <a:schemeClr val="bg1"/>
                </a:solidFill>
              </a:rPr>
              <a:t>Queen Elizabeth II came to the throne at the age of 25 on the 6</a:t>
            </a:r>
            <a:r>
              <a:rPr lang="en-US" sz="3000" baseline="30000" dirty="0" smtClean="0">
                <a:solidFill>
                  <a:schemeClr val="bg1"/>
                </a:solidFill>
              </a:rPr>
              <a:t>th</a:t>
            </a:r>
            <a:r>
              <a:rPr lang="en-US" sz="3000" dirty="0" smtClean="0">
                <a:solidFill>
                  <a:schemeClr val="bg1"/>
                </a:solidFill>
              </a:rPr>
              <a:t> of February after her father’s death. But the Official Queen's coronation took place on June 2, 1953 at Westminster Abbey in London. It marked the first time a royal coronation was televised.</a:t>
            </a:r>
            <a:endParaRPr lang="ru-RU" sz="3000" dirty="0">
              <a:solidFill>
                <a:schemeClr val="bg1"/>
              </a:solidFill>
            </a:endParaRPr>
          </a:p>
        </p:txBody>
      </p:sp>
      <p:sp>
        <p:nvSpPr>
          <p:cNvPr id="3" name="Заголовок 2"/>
          <p:cNvSpPr>
            <a:spLocks noGrp="1"/>
          </p:cNvSpPr>
          <p:nvPr>
            <p:ph type="title"/>
          </p:nvPr>
        </p:nvSpPr>
        <p:spPr/>
        <p:txBody>
          <a:bodyPr/>
          <a:lstStyle/>
          <a:p>
            <a:pPr algn="ctr"/>
            <a:r>
              <a:rPr lang="en-US" sz="4800" dirty="0" smtClean="0">
                <a:solidFill>
                  <a:schemeClr val="accent4">
                    <a:lumMod val="40000"/>
                    <a:lumOff val="60000"/>
                  </a:schemeClr>
                </a:solidFill>
              </a:rPr>
              <a:t>The Queen's coronation</a:t>
            </a:r>
            <a:endParaRPr lang="ru-RU" dirty="0">
              <a:solidFill>
                <a:schemeClr val="accent4">
                  <a:lumMod val="40000"/>
                  <a:lumOff val="60000"/>
                </a:schemeClr>
              </a:solidFill>
            </a:endParaRPr>
          </a:p>
        </p:txBody>
      </p:sp>
      <p:pic>
        <p:nvPicPr>
          <p:cNvPr id="9" name="Picture 2"/>
          <p:cNvPicPr>
            <a:picLocks noChangeAspect="1" noChangeArrowheads="1"/>
          </p:cNvPicPr>
          <p:nvPr/>
        </p:nvPicPr>
        <p:blipFill>
          <a:blip r:embed="rId2" cstate="print"/>
          <a:srcRect/>
          <a:stretch>
            <a:fillRect/>
          </a:stretch>
        </p:blipFill>
        <p:spPr bwMode="auto">
          <a:xfrm>
            <a:off x="4860032" y="1124744"/>
            <a:ext cx="4465031" cy="2952328"/>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644008" y="3861048"/>
            <a:ext cx="5040560" cy="33328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335</TotalTime>
  <Words>870</Words>
  <Application>Microsoft Office PowerPoint</Application>
  <PresentationFormat>Экран (4:3)</PresentationFormat>
  <Paragraphs>50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Техническая</vt:lpstr>
      <vt:lpstr>Слайд 1</vt:lpstr>
      <vt:lpstr> </vt:lpstr>
      <vt:lpstr>The role of the British  Monarchy</vt:lpstr>
      <vt:lpstr> </vt:lpstr>
      <vt:lpstr> </vt:lpstr>
      <vt:lpstr>Public life of Elizabeth II </vt:lpstr>
      <vt:lpstr>Слайд 7</vt:lpstr>
      <vt:lpstr>  Royal Engagement  and  Wedding</vt:lpstr>
      <vt:lpstr>The Queen's coronation</vt:lpstr>
      <vt:lpstr>The Queen and Policy</vt:lpstr>
      <vt:lpstr>Today the Queen is not only head of State, but also an important symbol of national unity. The royal title in Britain is: 'Elizabeth the Second, by the Grace of God of the United Kingdom of Great Britain and Northern Ireland and of Her other Realms and Territories Queen, Head of the Commonwealth, Defender of the Faith'  </vt:lpstr>
      <vt:lpstr>The most interesting facts about the Queen’s life</vt:lpstr>
      <vt:lpstr>Слайд 13</vt:lpstr>
      <vt:lpstr>Слайд 14</vt:lpstr>
      <vt:lpstr>1977 The Queen’s  Silver Jubilee  Emblem  2002 The Queen’s  Golden Jubilee  Emblem     2012 The Queen’s Diamond Jubilee  Emblem </vt:lpstr>
      <vt:lpstr>      Diamond Jubilee coins</vt:lpstr>
      <vt:lpstr>Diamond Jubilee books</vt:lpstr>
      <vt:lpstr> Royal Mail in honor of Diamond Jubilee has released a set of stamps featuring the Queen</vt:lpstr>
      <vt:lpstr> and opened an exhibition of portraits of Her Majesty: “Sixty photographs of sixty years”</vt:lpstr>
      <vt:lpstr>A gift for a Diamond anniversary</vt:lpstr>
      <vt:lpstr>Conclusion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Санек</dc:creator>
  <cp:lastModifiedBy>Санек</cp:lastModifiedBy>
  <cp:revision>36</cp:revision>
  <dcterms:created xsi:type="dcterms:W3CDTF">2013-03-18T16:54:44Z</dcterms:created>
  <dcterms:modified xsi:type="dcterms:W3CDTF">2013-09-24T15:32:17Z</dcterms:modified>
</cp:coreProperties>
</file>