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8" r:id="rId12"/>
    <p:sldId id="269" r:id="rId13"/>
    <p:sldId id="267" r:id="rId14"/>
    <p:sldId id="266" r:id="rId15"/>
    <p:sldId id="26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 varScale="1">
        <p:scale>
          <a:sx n="101" d="100"/>
          <a:sy n="101" d="100"/>
        </p:scale>
        <p:origin x="10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:\Разработка шаблонов\Зимнее утро\Zimnee_utro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01933" y="908720"/>
            <a:ext cx="6732240" cy="1470025"/>
          </a:xfrm>
        </p:spPr>
        <p:txBody>
          <a:bodyPr>
            <a:normAutofit/>
          </a:bodyPr>
          <a:lstStyle>
            <a:lvl1pPr>
              <a:defRPr sz="5400" baseline="0">
                <a:latin typeface="Isadora Cyr " panose="02000500060000020003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581128"/>
            <a:ext cx="5174218" cy="8640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67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C61E0E-D1CE-4CE0-83D2-848AEC805A0E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3AA1273-D953-4ACD-88E5-11A2677F09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514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595D110-2830-4879-AAA0-1BE13BC11BCD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7B5ABAD-29B8-44ED-BF10-F9AAD47AF4C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753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91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BBAC1B-291B-43C2-90D3-C37AAE816AFB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E3C352A-B2BC-44FB-9BE8-087D67A06AA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91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754A131-78A3-4FA7-BD31-A1F7EB1AF387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6C7E35C-6BC7-47F2-9E4D-1709B9AA88C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37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18A6A4-67D4-48CC-8370-5316D1FB4D69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508AE52-4903-4248-8164-FFE5F24BAE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01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065831D-C230-4767-9F30-F4CBCDC40B17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D346730-DC88-43A0-B012-2A06FB4CF0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84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406416-28AE-4F97-A341-B977D8CFAE23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1E58FB6-35CD-412B-A389-1E9B9AA0BE2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06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546327-0B92-4479-873F-4BD80C4BD09A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2EFCF37-5F56-45CB-8EF8-AF3A860DE0D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60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A3E8AD-C994-42E0-936B-16F936F5A027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BE3BCC7-A442-4471-B121-1B68800F522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85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Разработка шаблонов\Зимнее утро\Zimnee_utro_slid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150" y="260350"/>
            <a:ext cx="715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835150" y="1600200"/>
            <a:ext cx="7129463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-26988" y="6513513"/>
            <a:ext cx="1595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  <a:latin typeface="Isadora Cyr " pitchFamily="2" charset="0"/>
              </a:rPr>
              <a:t>ProPowerPoint.Ru</a:t>
            </a:r>
            <a:endParaRPr lang="ru-RU" sz="1400">
              <a:solidFill>
                <a:schemeClr val="bg1"/>
              </a:solidFill>
              <a:latin typeface="Isadora Cyr 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4283969" y="4364608"/>
            <a:ext cx="4885432" cy="2160736"/>
          </a:xfrm>
        </p:spPr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МБОУ Кубинская </a:t>
            </a:r>
            <a:r>
              <a:rPr lang="ru-RU" sz="1400" b="1" i="1" dirty="0" err="1" smtClean="0">
                <a:solidFill>
                  <a:srgbClr val="0070C0"/>
                </a:solidFill>
                <a:latin typeface="Century" panose="02040604050505020304" pitchFamily="18" charset="0"/>
              </a:rPr>
              <a:t>сош</a:t>
            </a:r>
            <a:r>
              <a:rPr lang="ru-RU" sz="14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 №2 им. Героя Советского Союза Безбородова В.П.</a:t>
            </a:r>
            <a:br>
              <a:rPr lang="ru-RU" sz="14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</a:br>
            <a:r>
              <a:rPr lang="ru-RU" sz="14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1 «В» класс</a:t>
            </a:r>
            <a:br>
              <a:rPr lang="ru-RU" sz="14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</a:br>
            <a:r>
              <a:rPr lang="ru-RU" sz="14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классный руководитель: Мартьянова Л.И.</a:t>
            </a:r>
            <a:br>
              <a:rPr lang="ru-RU" sz="14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</a:br>
            <a:r>
              <a:rPr lang="ru-RU" sz="14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2015 год</a:t>
            </a:r>
            <a:endParaRPr lang="ru-RU" sz="1400" b="1" i="1" dirty="0" smtClean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7138" y="260648"/>
            <a:ext cx="5173662" cy="863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Экологический проект :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Кормушка для птиц</a:t>
            </a:r>
          </a:p>
          <a:p>
            <a:pPr fontAlgn="auto">
              <a:spcAft>
                <a:spcPts val="0"/>
              </a:spcAft>
              <a:defRPr/>
            </a:pPr>
            <a:endParaRPr lang="ru-RU" sz="4400" b="1" i="1" dirty="0" smtClean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00808"/>
            <a:ext cx="3576989" cy="3007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2536" y="116632"/>
            <a:ext cx="4572000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latin typeface="Century" panose="02040604050505020304" pitchFamily="18" charset="0"/>
              </a:rPr>
              <a:t>Сколько восторга  </a:t>
            </a:r>
            <a:r>
              <a:rPr lang="ru-RU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у  ребят 1 класса 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от </a:t>
            </a:r>
            <a:r>
              <a:rPr lang="ru-RU" b="1" i="1" dirty="0">
                <a:solidFill>
                  <a:srgbClr val="0070C0"/>
                </a:solidFill>
                <a:latin typeface="Century" panose="02040604050505020304" pitchFamily="18" charset="0"/>
              </a:rPr>
              <a:t>понимания того, что ты помог слабому и </a:t>
            </a:r>
            <a:r>
              <a:rPr lang="ru-RU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нуждающемуся!</a:t>
            </a:r>
            <a:endParaRPr lang="ru-RU" b="1" i="1" dirty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17622"/>
            <a:ext cx="3605961" cy="48079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21596"/>
            <a:ext cx="2643758" cy="25046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7209"/>
            <a:ext cx="3291830" cy="43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6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492896"/>
            <a:ext cx="3168353" cy="422447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168352" cy="42244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69" y="118323"/>
            <a:ext cx="3273828" cy="43651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2586037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7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4283969" y="4364608"/>
            <a:ext cx="4885432" cy="2160736"/>
          </a:xfrm>
        </p:spPr>
        <p:txBody>
          <a:bodyPr>
            <a:normAutofit/>
          </a:bodyPr>
          <a:lstStyle/>
          <a:p>
            <a:endParaRPr lang="ru-RU" sz="1400" b="1" i="1" dirty="0" smtClean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7138" y="260648"/>
            <a:ext cx="5173662" cy="863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4400" b="1" i="1" dirty="0" smtClean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19" y="122457"/>
            <a:ext cx="2756577" cy="36754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781" y="119822"/>
            <a:ext cx="2826085" cy="37681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61" y="109367"/>
            <a:ext cx="2735612" cy="36474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090" y="3068960"/>
            <a:ext cx="2679762" cy="3573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311" y="3093978"/>
            <a:ext cx="2679762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365104"/>
            <a:ext cx="2376264" cy="236570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18" y="2849736"/>
            <a:ext cx="2931790" cy="39090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685" y="71946"/>
            <a:ext cx="5880452" cy="23489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7589"/>
            <a:ext cx="3057804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1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13883"/>
            <a:ext cx="5143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88640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СПАСИБО </a:t>
            </a:r>
          </a:p>
          <a:p>
            <a:pPr algn="r"/>
            <a:r>
              <a:rPr lang="ru-RU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ВСЕМ </a:t>
            </a:r>
          </a:p>
          <a:p>
            <a:pPr algn="r"/>
            <a:r>
              <a:rPr lang="ru-RU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НЕРАВНОДУШНЫМ ЛЮДЯМ!</a:t>
            </a:r>
            <a:endParaRPr lang="ru-RU" b="1" i="1" dirty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3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188640"/>
            <a:ext cx="4847802" cy="4289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24128" y="537321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21 января 2015 года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7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260648"/>
            <a:ext cx="5976664" cy="4392488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000" b="1" i="1" u="sng" dirty="0">
                <a:solidFill>
                  <a:srgbClr val="0070C0"/>
                </a:solidFill>
                <a:latin typeface="Century" panose="02040604050505020304" pitchFamily="18" charset="0"/>
              </a:rPr>
              <a:t>Метод проектов </a:t>
            </a:r>
            <a:r>
              <a:rPr lang="ru-RU" sz="2000" b="1" i="1" dirty="0">
                <a:solidFill>
                  <a:srgbClr val="0070C0"/>
                </a:solidFill>
                <a:latin typeface="Century" panose="02040604050505020304" pitchFamily="18" charset="0"/>
              </a:rPr>
              <a:t>- педагогическая технология, ориентированная не на интеграцию фактических знаний, а на их применение и приобретение новых</a:t>
            </a:r>
            <a:r>
              <a:rPr lang="ru-RU" sz="20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.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 </a:t>
            </a:r>
            <a:r>
              <a:rPr lang="ru-RU" sz="2000" b="1" i="1" dirty="0">
                <a:solidFill>
                  <a:srgbClr val="0070C0"/>
                </a:solidFill>
                <a:latin typeface="Century" panose="02040604050505020304" pitchFamily="18" charset="0"/>
              </a:rPr>
              <a:t>Активное включение школьника в создание тех или иных проектов дает ему возможность осваивать новые способы человеческой деятельности в социо­культурной среде </a:t>
            </a:r>
            <a:endParaRPr lang="ru-RU" sz="2000" b="1" i="1" dirty="0" smtClean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000" b="1" i="1" dirty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i="1" u="sng" dirty="0" smtClean="0">
                <a:solidFill>
                  <a:srgbClr val="0070C0"/>
                </a:solidFill>
                <a:latin typeface="Century" panose="02040604050505020304" pitchFamily="18" charset="0"/>
              </a:rPr>
              <a:t>Учебный </a:t>
            </a:r>
            <a:r>
              <a:rPr lang="ru-RU" sz="2000" b="1" i="1" u="sng" dirty="0">
                <a:solidFill>
                  <a:srgbClr val="0070C0"/>
                </a:solidFill>
                <a:latin typeface="Century" panose="02040604050505020304" pitchFamily="18" charset="0"/>
              </a:rPr>
              <a:t>проект </a:t>
            </a:r>
            <a:r>
              <a:rPr lang="ru-RU" sz="2000" b="1" i="1" dirty="0">
                <a:solidFill>
                  <a:srgbClr val="0070C0"/>
                </a:solidFill>
                <a:latin typeface="Century" panose="02040604050505020304" pitchFamily="18" charset="0"/>
              </a:rPr>
              <a:t>— совместная учебно-познавательная, творческая или игровая деятельность учащихся-партнеров, имеющая общую цель, согласованные методы, способы деятельности, направленная на достижение общего результата по решению какой-либо проблемы, значимой для участников проекта.</a:t>
            </a:r>
          </a:p>
          <a:p>
            <a:pPr lvl="0" fontAlgn="auto">
              <a:spcAft>
                <a:spcPts val="0"/>
              </a:spcAft>
              <a:defRPr/>
            </a:pPr>
            <a:endParaRPr lang="ru-RU" sz="2000" b="1" i="1" dirty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000" b="1" i="1" dirty="0" smtClean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52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260648"/>
            <a:ext cx="5544616" cy="863600"/>
          </a:xfrm>
        </p:spPr>
        <p:txBody>
          <a:bodyPr rtlCol="0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1800" b="1" i="1" u="sng" dirty="0" smtClean="0">
                <a:solidFill>
                  <a:srgbClr val="0070C0"/>
                </a:solidFill>
                <a:latin typeface="Century" panose="02040604050505020304" pitchFamily="18" charset="0"/>
              </a:rPr>
              <a:t>Проект </a:t>
            </a:r>
            <a:r>
              <a:rPr lang="ru-RU" sz="1800" b="1" i="1" u="sng" dirty="0">
                <a:solidFill>
                  <a:srgbClr val="0070C0"/>
                </a:solidFill>
                <a:latin typeface="Century" panose="02040604050505020304" pitchFamily="18" charset="0"/>
              </a:rPr>
              <a:t>– это «пять П»:</a:t>
            </a:r>
          </a:p>
          <a:p>
            <a:pPr lvl="0" fontAlgn="auto">
              <a:spcAft>
                <a:spcPts val="0"/>
              </a:spcAft>
              <a:defRPr/>
            </a:pPr>
            <a:endParaRPr lang="ru-RU" sz="1800" b="1" i="1" dirty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pPr lvl="0" algn="l" fontAlgn="auto"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1.Проблема</a:t>
            </a:r>
            <a:endParaRPr lang="ru-RU" sz="1800" b="1" i="1" dirty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pPr lvl="0" algn="l" fontAlgn="auto"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2.Проектирование </a:t>
            </a:r>
            <a:r>
              <a:rPr lang="ru-RU" sz="1800" b="1" i="1" dirty="0">
                <a:solidFill>
                  <a:srgbClr val="0070C0"/>
                </a:solidFill>
                <a:latin typeface="Century" panose="02040604050505020304" pitchFamily="18" charset="0"/>
              </a:rPr>
              <a:t>(планирование)</a:t>
            </a:r>
          </a:p>
          <a:p>
            <a:pPr lvl="0" algn="l" fontAlgn="auto"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3.Поиск </a:t>
            </a:r>
            <a:r>
              <a:rPr lang="ru-RU" sz="1800" b="1" i="1" dirty="0">
                <a:solidFill>
                  <a:srgbClr val="0070C0"/>
                </a:solidFill>
                <a:latin typeface="Century" panose="02040604050505020304" pitchFamily="18" charset="0"/>
              </a:rPr>
              <a:t>информации</a:t>
            </a:r>
          </a:p>
          <a:p>
            <a:pPr lvl="0" algn="l" fontAlgn="auto"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4.Продукт</a:t>
            </a:r>
            <a:endParaRPr lang="ru-RU" sz="1800" b="1" i="1" dirty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pPr lvl="0" algn="l" fontAlgn="auto"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5.Презентация</a:t>
            </a:r>
          </a:p>
          <a:p>
            <a:pPr lvl="0" fontAlgn="auto">
              <a:spcAft>
                <a:spcPts val="0"/>
              </a:spcAft>
              <a:defRPr/>
            </a:pPr>
            <a:endParaRPr lang="ru-RU" sz="1800" b="1" i="1" dirty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ru-RU" sz="1800" b="1" i="1" dirty="0">
                <a:solidFill>
                  <a:srgbClr val="0070C0"/>
                </a:solidFill>
                <a:latin typeface="Century" panose="02040604050505020304" pitchFamily="18" charset="0"/>
              </a:rPr>
              <a:t>Шестое "П" проекта - это его портфолио, т.е. папка, в которой собраны все рабочие материалы</a:t>
            </a:r>
            <a:r>
              <a:rPr lang="ru-RU" sz="18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.</a:t>
            </a:r>
            <a:endParaRPr lang="ru-RU" sz="1800" b="1" i="1" dirty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ru-RU" sz="1800" b="1" i="1" dirty="0">
                <a:solidFill>
                  <a:srgbClr val="0070C0"/>
                </a:solidFill>
                <a:latin typeface="Century" panose="02040604050505020304" pitchFamily="18" charset="0"/>
              </a:rPr>
              <a:t>В методе проектов на первое место становится </a:t>
            </a:r>
            <a:r>
              <a:rPr lang="ru-RU" sz="1800" b="1" i="1" u="sng" dirty="0">
                <a:solidFill>
                  <a:srgbClr val="0070C0"/>
                </a:solidFill>
                <a:latin typeface="Century" panose="02040604050505020304" pitchFamily="18" charset="0"/>
              </a:rPr>
              <a:t>деятельность</a:t>
            </a:r>
            <a:r>
              <a:rPr lang="ru-RU" sz="1800" b="1" i="1" u="sng" dirty="0" smtClean="0">
                <a:solidFill>
                  <a:srgbClr val="0070C0"/>
                </a:solidFill>
                <a:latin typeface="Century" panose="02040604050505020304" pitchFamily="18" charset="0"/>
              </a:rPr>
              <a:t>.</a:t>
            </a:r>
            <a:endParaRPr lang="ru-RU" sz="1800" b="1" i="1" u="sng" dirty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ru-RU" sz="1800" b="1" i="1" dirty="0">
                <a:solidFill>
                  <a:srgbClr val="0070C0"/>
                </a:solidFill>
                <a:latin typeface="Century" panose="02040604050505020304" pitchFamily="18" charset="0"/>
              </a:rPr>
              <a:t>Проектная деятельность - один из методов, направленный на выработку самостоятельных исследовательских умений, способствующий развитию творческих способностей и логического мышления, объединяющий знания, полученные в ходе учебного процесса и приобщающий к конкретным жизненно важным проблемам.</a:t>
            </a:r>
          </a:p>
          <a:p>
            <a:pPr lvl="0" fontAlgn="auto">
              <a:spcAft>
                <a:spcPts val="0"/>
              </a:spcAft>
              <a:defRPr/>
            </a:pPr>
            <a:endParaRPr lang="ru-RU" sz="2000" b="1" i="1" dirty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42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260648"/>
            <a:ext cx="5184576" cy="863600"/>
          </a:xfrm>
        </p:spPr>
        <p:txBody>
          <a:bodyPr rtlCol="0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endParaRPr lang="ru-RU" sz="1800" b="1" i="1" dirty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ru-RU" sz="2000" b="1" i="1" u="sng" dirty="0">
                <a:solidFill>
                  <a:srgbClr val="0070C0"/>
                </a:solidFill>
                <a:latin typeface="Century" panose="02040604050505020304" pitchFamily="18" charset="0"/>
              </a:rPr>
              <a:t>Цель проектной деятельности </a:t>
            </a:r>
            <a:r>
              <a:rPr lang="ru-RU" sz="1800" b="1" i="1" dirty="0">
                <a:solidFill>
                  <a:srgbClr val="0070C0"/>
                </a:solidFill>
                <a:latin typeface="Century" panose="02040604050505020304" pitchFamily="18" charset="0"/>
              </a:rPr>
              <a:t>- понимание и применение знаний, умений и навыков, приобретенных при изучении различных предметов</a:t>
            </a:r>
          </a:p>
          <a:p>
            <a:pPr lvl="0" fontAlgn="auto">
              <a:spcAft>
                <a:spcPts val="0"/>
              </a:spcAft>
              <a:defRPr/>
            </a:pPr>
            <a:endParaRPr lang="ru-RU" sz="1800" b="1" i="1" dirty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ru-RU" sz="2000" b="1" i="1" u="sng" dirty="0">
                <a:solidFill>
                  <a:srgbClr val="0070C0"/>
                </a:solidFill>
                <a:latin typeface="Century" panose="02040604050505020304" pitchFamily="18" charset="0"/>
              </a:rPr>
              <a:t>Задачи проектной деятельности:</a:t>
            </a:r>
          </a:p>
          <a:p>
            <a:pPr lvl="0" fontAlgn="auto">
              <a:spcAft>
                <a:spcPts val="0"/>
              </a:spcAft>
              <a:defRPr/>
            </a:pPr>
            <a:endParaRPr lang="ru-RU" sz="1800" b="1" i="1" dirty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pPr marL="285750" lvl="0" indent="-285750" algn="l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Обучение </a:t>
            </a:r>
            <a:r>
              <a:rPr lang="ru-RU" sz="1800" b="1" i="1" dirty="0">
                <a:solidFill>
                  <a:srgbClr val="0070C0"/>
                </a:solidFill>
                <a:latin typeface="Century" panose="02040604050505020304" pitchFamily="18" charset="0"/>
              </a:rPr>
              <a:t>планированию;</a:t>
            </a:r>
          </a:p>
          <a:p>
            <a:pPr marL="285750" lvl="0" indent="-285750" algn="l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1800" b="1" i="1" dirty="0">
                <a:solidFill>
                  <a:srgbClr val="0070C0"/>
                </a:solidFill>
                <a:latin typeface="Century" panose="02040604050505020304" pitchFamily="18" charset="0"/>
              </a:rPr>
              <a:t>Формирование навыков сбора и обработки информации, материалов;</a:t>
            </a:r>
          </a:p>
          <a:p>
            <a:pPr marL="285750" lvl="0" indent="-285750" algn="l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1800" b="1" i="1" dirty="0">
                <a:solidFill>
                  <a:srgbClr val="0070C0"/>
                </a:solidFill>
                <a:latin typeface="Century" panose="02040604050505020304" pitchFamily="18" charset="0"/>
              </a:rPr>
              <a:t>Умение анализировать;</a:t>
            </a:r>
          </a:p>
          <a:p>
            <a:pPr marL="285750" lvl="0" indent="-285750" algn="l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1800" b="1" i="1" dirty="0">
                <a:solidFill>
                  <a:srgbClr val="0070C0"/>
                </a:solidFill>
                <a:latin typeface="Century" panose="02040604050505020304" pitchFamily="18" charset="0"/>
              </a:rPr>
              <a:t>Умение составлять письменный отчет;</a:t>
            </a:r>
          </a:p>
          <a:p>
            <a:pPr marL="285750" lvl="0" indent="-285750" algn="l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1800" b="1" i="1" dirty="0">
                <a:solidFill>
                  <a:srgbClr val="0070C0"/>
                </a:solidFill>
                <a:latin typeface="Century" panose="02040604050505020304" pitchFamily="18" charset="0"/>
              </a:rPr>
              <a:t>Формировать позитивное отношение к работе.</a:t>
            </a:r>
          </a:p>
          <a:p>
            <a:pPr lvl="0" fontAlgn="auto">
              <a:spcAft>
                <a:spcPts val="0"/>
              </a:spcAft>
              <a:defRPr/>
            </a:pPr>
            <a:endParaRPr lang="ru-RU" sz="1800" b="1" i="1" dirty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75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260648"/>
            <a:ext cx="6228184" cy="863600"/>
          </a:xfrm>
        </p:spPr>
        <p:txBody>
          <a:bodyPr rtlCol="0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В </a:t>
            </a:r>
            <a:r>
              <a:rPr lang="ru-RU" sz="1800" b="1" i="1" dirty="0">
                <a:solidFill>
                  <a:srgbClr val="0070C0"/>
                </a:solidFill>
                <a:latin typeface="Century" panose="02040604050505020304" pitchFamily="18" charset="0"/>
              </a:rPr>
              <a:t>процессе проектной деятельности наиболее эффективно формируются следующие учебные умения</a:t>
            </a:r>
            <a:r>
              <a:rPr lang="ru-RU" sz="18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:</a:t>
            </a:r>
            <a:endParaRPr lang="ru-RU" sz="1800" b="1" i="1" dirty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pPr marL="285750" lvl="0" indent="-285750" algn="l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познавательные</a:t>
            </a:r>
            <a:r>
              <a:rPr lang="ru-RU" sz="1800" b="1" i="1" dirty="0">
                <a:solidFill>
                  <a:srgbClr val="0070C0"/>
                </a:solidFill>
                <a:latin typeface="Century" panose="02040604050505020304" pitchFamily="18" charset="0"/>
              </a:rPr>
              <a:t>,</a:t>
            </a:r>
          </a:p>
          <a:p>
            <a:pPr marL="285750" lvl="0" indent="-285750" algn="l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1800" b="1" i="1" dirty="0">
                <a:solidFill>
                  <a:srgbClr val="0070C0"/>
                </a:solidFill>
                <a:latin typeface="Century" panose="02040604050505020304" pitchFamily="18" charset="0"/>
              </a:rPr>
              <a:t>практические,</a:t>
            </a:r>
          </a:p>
          <a:p>
            <a:pPr marL="285750" lvl="0" indent="-285750" algn="l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1800" b="1" i="1" dirty="0">
                <a:solidFill>
                  <a:srgbClr val="0070C0"/>
                </a:solidFill>
                <a:latin typeface="Century" panose="02040604050505020304" pitchFamily="18" charset="0"/>
              </a:rPr>
              <a:t>самоконтроль,</a:t>
            </a:r>
          </a:p>
          <a:p>
            <a:pPr marL="285750" lvl="0" indent="-285750" algn="l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1800" b="1" i="1" dirty="0">
                <a:solidFill>
                  <a:srgbClr val="0070C0"/>
                </a:solidFill>
                <a:latin typeface="Century" panose="02040604050505020304" pitchFamily="18" charset="0"/>
              </a:rPr>
              <a:t>организационные,</a:t>
            </a:r>
          </a:p>
          <a:p>
            <a:pPr marL="285750" lvl="0" indent="-285750" algn="l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1800" b="1" i="1" dirty="0">
                <a:solidFill>
                  <a:srgbClr val="0070C0"/>
                </a:solidFill>
                <a:latin typeface="Century" panose="02040604050505020304" pitchFamily="18" charset="0"/>
              </a:rPr>
              <a:t>оценочные.</a:t>
            </a:r>
          </a:p>
          <a:p>
            <a:pPr lvl="0" fontAlgn="auto">
              <a:spcAft>
                <a:spcPts val="0"/>
              </a:spcAft>
              <a:defRPr/>
            </a:pPr>
            <a:endParaRPr lang="ru-RU" sz="1800" b="1" i="1" dirty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pPr lvl="0" algn="l" fontAlgn="auto"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Задача учителя– </a:t>
            </a:r>
            <a:r>
              <a:rPr lang="ru-RU" sz="1800" b="1" i="1" dirty="0">
                <a:solidFill>
                  <a:srgbClr val="0070C0"/>
                </a:solidFill>
                <a:latin typeface="Century" panose="02040604050505020304" pitchFamily="18" charset="0"/>
              </a:rPr>
              <a:t>учить детей </a:t>
            </a:r>
            <a:r>
              <a:rPr lang="ru-RU" sz="18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работать самостоятельно </a:t>
            </a:r>
            <a:r>
              <a:rPr lang="ru-RU" sz="1800" b="1" i="1" dirty="0">
                <a:solidFill>
                  <a:srgbClr val="0070C0"/>
                </a:solidFill>
                <a:latin typeface="Century" panose="02040604050505020304" pitchFamily="18" charset="0"/>
              </a:rPr>
              <a:t>или с большой долей самостоятельности.</a:t>
            </a:r>
          </a:p>
          <a:p>
            <a:pPr lvl="0" fontAlgn="auto">
              <a:spcAft>
                <a:spcPts val="0"/>
              </a:spcAft>
              <a:defRPr/>
            </a:pPr>
            <a:endParaRPr lang="ru-RU" sz="1800" b="1" i="1" dirty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Темы </a:t>
            </a:r>
            <a:r>
              <a:rPr lang="ru-RU" sz="1800" b="1" i="1" dirty="0">
                <a:solidFill>
                  <a:srgbClr val="0070C0"/>
                </a:solidFill>
                <a:latin typeface="Century" panose="02040604050505020304" pitchFamily="18" charset="0"/>
              </a:rPr>
              <a:t>для исследований и проектов вокруг нас. </a:t>
            </a:r>
            <a:endParaRPr lang="ru-RU" sz="1800" b="1" i="1" dirty="0" smtClean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Часто </a:t>
            </a:r>
            <a:r>
              <a:rPr lang="ru-RU" sz="1800" b="1" i="1" dirty="0">
                <a:solidFill>
                  <a:srgbClr val="0070C0"/>
                </a:solidFill>
                <a:latin typeface="Century" panose="02040604050505020304" pitchFamily="18" charset="0"/>
              </a:rPr>
              <a:t>их подсказывает какая – </a:t>
            </a:r>
            <a:r>
              <a:rPr lang="ru-RU" sz="18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либо ситуация </a:t>
            </a:r>
            <a:r>
              <a:rPr lang="ru-RU" sz="1800" b="1" i="1" dirty="0">
                <a:solidFill>
                  <a:srgbClr val="0070C0"/>
                </a:solidFill>
                <a:latin typeface="Century" panose="02040604050505020304" pitchFamily="18" charset="0"/>
              </a:rPr>
              <a:t>на </a:t>
            </a:r>
            <a:r>
              <a:rPr lang="ru-RU" sz="18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уроке или во внеурочное время.</a:t>
            </a:r>
            <a:endParaRPr lang="ru-RU" sz="1800" b="1" i="1" dirty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pPr lvl="0" fontAlgn="auto">
              <a:spcAft>
                <a:spcPts val="0"/>
              </a:spcAft>
              <a:defRPr/>
            </a:pPr>
            <a:endParaRPr lang="ru-RU" sz="1800" b="1" i="1" dirty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pPr lvl="0" fontAlgn="auto">
              <a:spcAft>
                <a:spcPts val="0"/>
              </a:spcAft>
              <a:defRPr/>
            </a:pPr>
            <a:endParaRPr lang="ru-RU" sz="1800" b="1" i="1" dirty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800" b="1" i="1" dirty="0" smtClean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52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260648"/>
            <a:ext cx="6264696" cy="863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Наступила зима.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Первая школьная зима моих первоклассников.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Снег. Мороз. Ветер. И нахохлившиеся птички за окнами класса.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А давайте им поможем!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И началась подготовка к работе над первым проектом.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Какие птицы остаются с нами зимой?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Что они едят?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Где зимуют?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Как помочь?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С кем я буду работать над проектом?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В чём заключается моё участие в проекте?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Как сделать кормушку?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Из какого материала?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Какова должна быть конструкция кормушки чтобы птицам было удобно?</a:t>
            </a:r>
          </a:p>
          <a:p>
            <a:pPr fontAlgn="auto">
              <a:spcAft>
                <a:spcPts val="0"/>
              </a:spcAft>
              <a:defRPr/>
            </a:pPr>
            <a:endParaRPr lang="ru-RU" sz="1800" b="1" i="1" dirty="0" smtClean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Это вопросы над которыми пришлось задуматься юным экологам. </a:t>
            </a:r>
            <a:endParaRPr lang="ru-RU" sz="1800" b="1" i="1" dirty="0" smtClean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61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60648"/>
            <a:ext cx="4248472" cy="863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200" b="1" i="1" dirty="0" err="1">
                <a:solidFill>
                  <a:srgbClr val="0070C0"/>
                </a:solidFill>
                <a:latin typeface="Century" panose="02040604050505020304" pitchFamily="18" charset="0"/>
              </a:rPr>
              <a:t>А.Яшин</a:t>
            </a:r>
            <a:r>
              <a:rPr lang="ru-RU" sz="1200" b="1" i="1" dirty="0">
                <a:solidFill>
                  <a:srgbClr val="0070C0"/>
                </a:solidFill>
                <a:latin typeface="Century" panose="02040604050505020304" pitchFamily="18" charset="0"/>
              </a:rPr>
              <a:t>. </a:t>
            </a:r>
            <a:endParaRPr lang="ru-RU" sz="1200" b="1" i="1" dirty="0" smtClean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Покормите </a:t>
            </a:r>
            <a:r>
              <a:rPr lang="ru-RU" sz="2000" b="1" i="1" dirty="0">
                <a:solidFill>
                  <a:srgbClr val="0070C0"/>
                </a:solidFill>
                <a:latin typeface="Century" panose="02040604050505020304" pitchFamily="18" charset="0"/>
              </a:rPr>
              <a:t>птиц зимой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70C0"/>
                </a:solidFill>
                <a:latin typeface="Century" panose="02040604050505020304" pitchFamily="18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70C0"/>
                </a:solidFill>
                <a:latin typeface="Century" panose="02040604050505020304" pitchFamily="18" charset="0"/>
              </a:rPr>
              <a:t>Покормите птиц зимой.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70C0"/>
                </a:solidFill>
                <a:latin typeface="Century" panose="02040604050505020304" pitchFamily="18" charset="0"/>
              </a:rPr>
              <a:t>Пусть со всех концов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70C0"/>
                </a:solidFill>
                <a:latin typeface="Century" panose="02040604050505020304" pitchFamily="18" charset="0"/>
              </a:rPr>
              <a:t>К вам слетятся, как домой,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70C0"/>
                </a:solidFill>
                <a:latin typeface="Century" panose="02040604050505020304" pitchFamily="18" charset="0"/>
              </a:rPr>
              <a:t>Стайки на крыльцо.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70C0"/>
                </a:solidFill>
                <a:latin typeface="Century" panose="02040604050505020304" pitchFamily="18" charset="0"/>
              </a:rPr>
              <a:t>Не богаты их корма.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70C0"/>
                </a:solidFill>
                <a:latin typeface="Century" panose="02040604050505020304" pitchFamily="18" charset="0"/>
              </a:rPr>
              <a:t>Горсть зерна нужна,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70C0"/>
                </a:solidFill>
                <a:latin typeface="Century" panose="02040604050505020304" pitchFamily="18" charset="0"/>
              </a:rPr>
              <a:t>Горсть одна —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70C0"/>
                </a:solidFill>
                <a:latin typeface="Century" panose="02040604050505020304" pitchFamily="18" charset="0"/>
              </a:rPr>
              <a:t>И не страшна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70C0"/>
                </a:solidFill>
                <a:latin typeface="Century" panose="02040604050505020304" pitchFamily="18" charset="0"/>
              </a:rPr>
              <a:t>Будет им зима.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70C0"/>
                </a:solidFill>
                <a:latin typeface="Century" panose="02040604050505020304" pitchFamily="18" charset="0"/>
              </a:rPr>
              <a:t>Сколько гибнет их — не счесть,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70C0"/>
                </a:solidFill>
                <a:latin typeface="Century" panose="02040604050505020304" pitchFamily="18" charset="0"/>
              </a:rPr>
              <a:t>Видеть тяжело.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70C0"/>
                </a:solidFill>
                <a:latin typeface="Century" panose="02040604050505020304" pitchFamily="18" charset="0"/>
              </a:rPr>
              <a:t>А ведь в нашем сердце есть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70C0"/>
                </a:solidFill>
                <a:latin typeface="Century" panose="02040604050505020304" pitchFamily="18" charset="0"/>
              </a:rPr>
              <a:t>И для птиц тепло.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70C0"/>
                </a:solidFill>
                <a:latin typeface="Century" panose="02040604050505020304" pitchFamily="18" charset="0"/>
              </a:rPr>
              <a:t>Разве можно забывать: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70C0"/>
                </a:solidFill>
                <a:latin typeface="Century" panose="02040604050505020304" pitchFamily="18" charset="0"/>
              </a:rPr>
              <a:t>Улететь могли,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70C0"/>
                </a:solidFill>
                <a:latin typeface="Century" panose="02040604050505020304" pitchFamily="18" charset="0"/>
              </a:rPr>
              <a:t>А остались зимовать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70C0"/>
                </a:solidFill>
                <a:latin typeface="Century" panose="02040604050505020304" pitchFamily="18" charset="0"/>
              </a:rPr>
              <a:t>Заодно с людьми.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70C0"/>
                </a:solidFill>
                <a:latin typeface="Century" panose="02040604050505020304" pitchFamily="18" charset="0"/>
              </a:rPr>
              <a:t>Приучите птиц в мороз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70C0"/>
                </a:solidFill>
                <a:latin typeface="Century" panose="02040604050505020304" pitchFamily="18" charset="0"/>
              </a:rPr>
              <a:t>К своему окну,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70C0"/>
                </a:solidFill>
                <a:latin typeface="Century" panose="02040604050505020304" pitchFamily="18" charset="0"/>
              </a:rPr>
              <a:t>Чтоб без песен не пришлось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70C0"/>
                </a:solidFill>
                <a:latin typeface="Century" panose="02040604050505020304" pitchFamily="18" charset="0"/>
              </a:rPr>
              <a:t>Нам встречать весну.</a:t>
            </a:r>
          </a:p>
          <a:p>
            <a:pPr fontAlgn="auto">
              <a:spcAft>
                <a:spcPts val="0"/>
              </a:spcAft>
              <a:defRPr/>
            </a:pPr>
            <a:endParaRPr lang="ru-RU" sz="1200" b="1" i="1" dirty="0" smtClean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35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4680520" cy="100761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А после новогодних каникул счастливые первоклашки торжественно вносили в класс сделанные своими руками и , конечно, руками неравнодушных родителей кормушки для птиц.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Какой полёт фантазии и инженерной мысли!</a:t>
            </a:r>
            <a:endParaRPr lang="ru-RU" sz="1800" b="1" i="1" dirty="0" smtClean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2656"/>
            <a:ext cx="446196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6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496944" cy="863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И вот  настал момент  приглашения птиц к столу.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Ребята 11 класса помогли развесить кормушки по периметру пришкольной территории.</a:t>
            </a:r>
          </a:p>
          <a:p>
            <a:pPr fontAlgn="auto">
              <a:spcAft>
                <a:spcPts val="0"/>
              </a:spcAft>
              <a:defRPr/>
            </a:pPr>
            <a:endParaRPr lang="ru-RU" sz="1800" b="1" i="1" dirty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800" b="1" i="1" dirty="0" smtClean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800" b="1" i="1" dirty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800" b="1" i="1" dirty="0" smtClean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800" b="1" i="1" dirty="0" smtClean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28800"/>
            <a:ext cx="3528392" cy="47045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1"/>
            <a:ext cx="3600400" cy="480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Проект Кормушки для птиц</Template>
  <TotalTime>111</TotalTime>
  <Words>555</Words>
  <Application>Microsoft Office PowerPoint</Application>
  <PresentationFormat>Экран (4:3)</PresentationFormat>
  <Paragraphs>93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Arial</vt:lpstr>
      <vt:lpstr>Isadora Cyr </vt:lpstr>
      <vt:lpstr>Тема Office</vt:lpstr>
      <vt:lpstr>МБОУ Кубинская сош №2 им. Героя Советского Союза Безбородова В.П. 1 «В» класс классный руководитель: Мартьянова Л.И. 2015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Кубинская сош №2 им. Героя Советского Союза Безбородова В.П. 1 «В» класс 2015 год</dc:title>
  <dc:creator>УВР</dc:creator>
  <dc:description>http://propowerpoint.ru - Бесплатные шаблоны для презентаций. Полезные советы и уроки  PowerPoint .</dc:description>
  <cp:lastModifiedBy>УВР</cp:lastModifiedBy>
  <cp:revision>11</cp:revision>
  <dcterms:created xsi:type="dcterms:W3CDTF">2015-01-22T11:44:15Z</dcterms:created>
  <dcterms:modified xsi:type="dcterms:W3CDTF">2015-01-22T13:35:57Z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000800c6070000000000010243100207f9000400038000</vt:lpwstr>
  </property>
</Properties>
</file>