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79" r:id="rId4"/>
    <p:sldId id="278" r:id="rId5"/>
    <p:sldId id="280" r:id="rId6"/>
    <p:sldId id="281" r:id="rId7"/>
    <p:sldId id="282" r:id="rId8"/>
    <p:sldId id="283" r:id="rId9"/>
    <p:sldId id="284" r:id="rId10"/>
    <p:sldId id="286" r:id="rId11"/>
    <p:sldId id="285" r:id="rId12"/>
    <p:sldId id="287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25.03.2018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нис\Desktop\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142"/>
            <a:ext cx="8136904" cy="61189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4682" y="1412776"/>
            <a:ext cx="7772400" cy="2315343"/>
          </a:xfrm>
        </p:spPr>
        <p:txBody>
          <a:bodyPr/>
          <a:lstStyle/>
          <a:p>
            <a:r>
              <a:rPr lang="ru-RU" sz="3600" dirty="0" smtClean="0"/>
              <a:t>Права и обязанности родителей, законных </a:t>
            </a:r>
            <a:r>
              <a:rPr lang="ru-RU" sz="3600" dirty="0"/>
              <a:t>представителей и опекунов обучающихся </a:t>
            </a:r>
            <a:r>
              <a:rPr lang="ru-RU" sz="3600" dirty="0" smtClean="0"/>
              <a:t>общеобразовательной организации.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509120"/>
            <a:ext cx="6400800" cy="186727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ru-RU" sz="8000" b="1" dirty="0">
                <a:solidFill>
                  <a:schemeClr val="tx2"/>
                </a:solidFill>
              </a:rPr>
              <a:t> </a:t>
            </a:r>
            <a:r>
              <a:rPr lang="ru-RU" sz="8000" b="1" dirty="0">
                <a:solidFill>
                  <a:schemeClr val="tx2"/>
                </a:solidFill>
                <a:latin typeface="+mn-lt"/>
              </a:rPr>
              <a:t>Выполнила</a:t>
            </a:r>
            <a:r>
              <a:rPr lang="ru-RU" sz="8000" b="1" dirty="0" smtClean="0">
                <a:solidFill>
                  <a:schemeClr val="tx2"/>
                </a:solidFill>
                <a:latin typeface="+mn-lt"/>
              </a:rPr>
              <a:t>: Нестерова С.С.</a:t>
            </a:r>
            <a:endParaRPr lang="ru-RU" sz="8000" b="1" dirty="0">
              <a:solidFill>
                <a:schemeClr val="tx2"/>
              </a:solidFill>
              <a:latin typeface="+mn-lt"/>
            </a:endParaRPr>
          </a:p>
          <a:p>
            <a:pPr algn="r"/>
            <a:r>
              <a:rPr lang="ru-RU" sz="8000" b="1" dirty="0" smtClean="0">
                <a:solidFill>
                  <a:schemeClr val="tx2"/>
                </a:solidFill>
                <a:latin typeface="+mn-lt"/>
              </a:rPr>
              <a:t>слушатель </a:t>
            </a:r>
            <a:r>
              <a:rPr lang="ru-RU" sz="8000" b="1" dirty="0">
                <a:solidFill>
                  <a:schemeClr val="tx2"/>
                </a:solidFill>
                <a:latin typeface="+mn-lt"/>
              </a:rPr>
              <a:t>курсов </a:t>
            </a:r>
            <a:endParaRPr lang="ru-RU" sz="8000" b="1" dirty="0" smtClean="0">
              <a:solidFill>
                <a:schemeClr val="tx2"/>
              </a:solidFill>
              <a:latin typeface="+mn-lt"/>
            </a:endParaRPr>
          </a:p>
          <a:p>
            <a:pPr algn="r"/>
            <a:r>
              <a:rPr lang="ru-RU" sz="8000" b="1" dirty="0" smtClean="0">
                <a:solidFill>
                  <a:schemeClr val="tx2"/>
                </a:solidFill>
                <a:latin typeface="+mn-lt"/>
              </a:rPr>
              <a:t>повышения </a:t>
            </a:r>
            <a:r>
              <a:rPr lang="ru-RU" sz="8000" b="1" dirty="0">
                <a:solidFill>
                  <a:schemeClr val="tx2"/>
                </a:solidFill>
                <a:latin typeface="+mn-lt"/>
              </a:rPr>
              <a:t>квалификации </a:t>
            </a:r>
            <a:endParaRPr lang="ru-RU" sz="8000" b="1" dirty="0" smtClean="0">
              <a:solidFill>
                <a:schemeClr val="tx2"/>
              </a:solidFill>
              <a:latin typeface="+mn-lt"/>
            </a:endParaRPr>
          </a:p>
          <a:p>
            <a:pPr algn="r"/>
            <a:r>
              <a:rPr lang="ru-RU" sz="8000" b="1" dirty="0" smtClean="0">
                <a:solidFill>
                  <a:schemeClr val="tx2"/>
                </a:solidFill>
                <a:latin typeface="+mn-lt"/>
              </a:rPr>
              <a:t>по программе </a:t>
            </a:r>
          </a:p>
          <a:p>
            <a:pPr algn="r"/>
            <a:r>
              <a:rPr lang="ru-RU" sz="8000" b="1" dirty="0" smtClean="0">
                <a:solidFill>
                  <a:schemeClr val="tx2"/>
                </a:solidFill>
                <a:latin typeface="+mn-lt"/>
              </a:rPr>
              <a:t>СИСТЕМА ВОСПИТАТЕЛЬНОЙ </a:t>
            </a:r>
          </a:p>
          <a:p>
            <a:pPr algn="r"/>
            <a:r>
              <a:rPr lang="ru-RU" sz="8000" b="1" dirty="0" smtClean="0">
                <a:solidFill>
                  <a:schemeClr val="tx2"/>
                </a:solidFill>
                <a:latin typeface="+mn-lt"/>
              </a:rPr>
              <a:t>РАБОТЫ В НОО </a:t>
            </a:r>
            <a:endParaRPr lang="ru-RU" sz="8000" b="1" dirty="0">
              <a:solidFill>
                <a:schemeClr val="tx2"/>
              </a:solidFill>
              <a:latin typeface="+mn-lt"/>
            </a:endParaRPr>
          </a:p>
          <a:p>
            <a:endParaRPr lang="ru-RU" sz="8000" b="1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754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92688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>
                <a:solidFill>
                  <a:schemeClr val="tx1"/>
                </a:solidFill>
                <a:latin typeface="+mn-lt"/>
              </a:rPr>
              <a:t>4) знакомиться с содержанием образования, используемыми методами обучения и воспитания, образовательными технологиями, а также с оценками успеваемости своих детей;</a:t>
            </a:r>
          </a:p>
          <a:p>
            <a:r>
              <a:rPr lang="ru-RU" sz="2900" dirty="0">
                <a:solidFill>
                  <a:schemeClr val="tx1"/>
                </a:solidFill>
                <a:latin typeface="+mn-lt"/>
              </a:rPr>
              <a:t>5) защищать права и законные интересы обучающихся;</a:t>
            </a:r>
          </a:p>
          <a:p>
            <a:r>
              <a:rPr lang="ru-RU" sz="2900" dirty="0">
                <a:solidFill>
                  <a:schemeClr val="tx1"/>
                </a:solidFill>
                <a:latin typeface="+mn-lt"/>
              </a:rPr>
              <a:t>6) получать информацию о всех видах планируемых обследований (психологических, психолого-педагогических) обучающихся, давать согласие на проведение таких обследований или участие в таких обследованиях, отказаться от их проведения или участия в них, получать информацию о результатах проведенных обследований обучающихся;</a:t>
            </a:r>
          </a:p>
          <a:p>
            <a:r>
              <a:rPr lang="ru-RU" sz="2900" dirty="0">
                <a:solidFill>
                  <a:schemeClr val="tx1"/>
                </a:solidFill>
                <a:latin typeface="+mn-lt"/>
              </a:rPr>
              <a:t>7) принимать участие в управлении организацией, осуществляющей образовательную деятельность, в форме, определяемой уставом этой организации;</a:t>
            </a:r>
          </a:p>
          <a:p>
            <a:r>
              <a:rPr lang="ru-RU" sz="2900" dirty="0">
                <a:solidFill>
                  <a:schemeClr val="tx1"/>
                </a:solidFill>
                <a:latin typeface="+mn-lt"/>
              </a:rPr>
              <a:t>8) присутствовать при обследовании детей психолого-медико-педагогической комиссией, обсуждении результатов обследования и рекомендаций, полученных по результатам обследования, высказывать свое мнение относительно предлагаемых условий для организации обучения и воспитания детей.</a:t>
            </a:r>
          </a:p>
          <a:p>
            <a:endParaRPr lang="ru-RU" sz="2900" dirty="0">
              <a:latin typeface="+mn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69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32656"/>
            <a:ext cx="8964488" cy="612068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+mn-lt"/>
              </a:rPr>
              <a:t>4. Родители (законные представители) несовершеннолетних обучающихся обязаны: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1) обеспечить получение детьми общего образования;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2) соблюдать правила внутреннего распорядка организации, осуществляющей образовательную деятельность, правила проживания обучающихся в интернатах, требования локальных нормативных актов, которые устанавливают режим занятий обучающихся, порядок регламентации образовательных отношений между образовательной организацией и обучающимися и (или) их родителями (законными представителями) и оформления возникновения, приостановления и прекращения этих отношений;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3) уважать честь и достоинство обучающихся и работников организации, осуществляющей образовательную деятельность.</a:t>
            </a:r>
          </a:p>
          <a:p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751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5. Иные права и обязанности родителей (законных представителей) несовершеннолетних обучающихся устанавливаются настоящим Федеральным законом, иными федеральными законами, договором об образовании (при его наличии).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6. За неисполнение или ненадлежащее исполнение обязанностей, установленных настоящим Федеральным законом и иными федеральными законами, родители (законные представители) несовершеннолетних обучающихся несут ответственность, предусмотренную законодательством Российской Федерации.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3194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17632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/>
              <a:t>Статья 45. Защита прав обучающихся, родителей (законных представителей) несовершеннолетних обучающихся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517632" cy="54620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1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В целях защиты своих прав обучающиеся, родители (законные представители) несовершеннолетних обучающихся самостоятельно или через своих представителей вправе: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1) направлять в органы управления организацией, осуществляющей образовательную деятельность, обращения о применении к работникам указанных организаций, нарушающим и (или) ущемляющим права обучающихся, родителей (законных представителей) несовершеннолетних обучающихся, дисциплинарных взысканий. Такие обращения подлежат обязательному рассмотрению указанными органами с привлечением обучающихся, родителей (законных представителей) несовершеннолетних обучающихся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;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8722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fontScale="92500"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2) обращаться в комиссию по урегулированию споров между участниками образовательных отношений, в том числе по вопросам о наличии или об отсутствии конфликта интересов педагогического работника;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3) использовать не запрещенные законодательством Российской Федерации иные способы защиты прав и законных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интересов.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 Комиссия по урегулированию споров между участниками образовательных отношений создается в целях урегулирования разногласий между участниками образовательных отношений по вопросам реализации права на образование, в том числе в случаях возникновения конфликта интересов педагогического работника, применения локальных нормативных актов, обжалования решений о применении к обучающимся дисциплинарного взыскания.</a:t>
            </a:r>
          </a:p>
        </p:txBody>
      </p:sp>
    </p:spTree>
    <p:extLst>
      <p:ext uri="{BB962C8B-B14F-4D97-AF65-F5344CB8AC3E}">
        <p14:creationId xmlns:p14="http://schemas.microsoft.com/office/powerpoint/2010/main" val="186862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640960" cy="61926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3. Комиссия по урегулированию споров между участниками образовательных отношений создается в организации, осуществляющей образовательную деятельность, из равного числа представителей совершеннолетних обучающихся, родителей (законных представителей) несовершеннолетних обучающихся, работников организации, осуществляющей образовательную деятельность.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4. Решение комиссии по урегулированию споров между участниками образовательных отношений является обязательным для всех участников образовательных отношений в организации, осуществляющей образовательную деятельность, и подлежит исполнению в сроки, предусмотренные указанным решением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9257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52928" cy="532859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5. Решение комиссии по урегулированию споров между участниками образовательных отношений может быть обжаловано в установленном законодательством Российской Федерации порядке.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6. Порядок создания, организации работы, принятия решений комиссией по урегулированию споров между участниками образовательных отношений и их исполнения устанавливается локальным нормативным актом, который принимается с учетом мнения советов обучающихся, советов родителей, а также представительных органов работников этой организации и (или) обучающихся в ней (при их наличии).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11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Денис\Desktop\фоны\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638300"/>
            <a:ext cx="6307218" cy="47430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600200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86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енис\Desktop\фоны\shabloni-prezentatsiy-o-ross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188640"/>
            <a:ext cx="8448939" cy="63367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4000" dirty="0"/>
              <a:t>Федеральный закон "Об образовании в Российской Федерации" от 29.12.2012 N 273-ФЗ (последняя редакция)</a:t>
            </a:r>
            <a:br>
              <a:rPr lang="ru-RU" sz="4000" dirty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>
                <a:solidFill>
                  <a:schemeClr val="tx1"/>
                </a:solidFill>
              </a:rPr>
              <a:t>Принят Государственной </a:t>
            </a:r>
            <a:r>
              <a:rPr lang="ru-RU" sz="2800" dirty="0">
                <a:solidFill>
                  <a:schemeClr val="tx1"/>
                </a:solidFill>
              </a:rPr>
              <a:t>Думой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21 декабря 2012 года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Одобрен Советом </a:t>
            </a:r>
            <a:r>
              <a:rPr lang="ru-RU" sz="2800" dirty="0">
                <a:solidFill>
                  <a:schemeClr val="tx1"/>
                </a:solidFill>
              </a:rPr>
              <a:t>Федерации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dirty="0">
                <a:solidFill>
                  <a:schemeClr val="tx1"/>
                </a:solidFill>
              </a:rPr>
              <a:t>26 декабря 2012 года</a:t>
            </a: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545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Денис\Desktop\фоны\shabloni-prezentatsiy-o-ross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53" y="323274"/>
            <a:ext cx="8712968" cy="65347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35496"/>
          </a:xfrm>
        </p:spPr>
        <p:txBody>
          <a:bodyPr/>
          <a:lstStyle/>
          <a:p>
            <a:r>
              <a:rPr lang="ru-RU" dirty="0"/>
              <a:t>Оглавление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604448" cy="5616624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+mn-lt"/>
              </a:rPr>
              <a:t>Глава 1. Общие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положения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</a:rPr>
              <a:t>Глава 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2. Система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образования</a:t>
            </a:r>
            <a:endParaRPr lang="ru-RU" b="1" dirty="0">
              <a:solidFill>
                <a:schemeClr val="tx1"/>
              </a:solidFill>
              <a:latin typeface="+mn-lt"/>
            </a:endParaRP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Глава 3. Лица, осуществляющие образовательную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деятельность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+mn-lt"/>
              </a:rPr>
              <a:t>Глава </a:t>
            </a:r>
            <a:r>
              <a:rPr lang="ru-RU" b="1" dirty="0">
                <a:solidFill>
                  <a:schemeClr val="tx1"/>
                </a:solidFill>
                <a:latin typeface="+mn-lt"/>
              </a:rPr>
              <a:t>4. Обучающиеся и их родители (законные представители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)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Глава 5. Педагогические, руководящие и иные работники организаций, осуществляющих образовательную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деятельность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Глава 6. Основания возникновения, изменения и прекращения образовательных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отношений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Глава 7. Общее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образование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9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Денис\Desktop\фоны\shabloni-prezentatsiy-o-ross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31" y="241497"/>
            <a:ext cx="8448938" cy="63367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5328592"/>
          </a:xfrm>
        </p:spPr>
        <p:txBody>
          <a:bodyPr>
            <a:normAutofit fontScale="62500" lnSpcReduction="20000"/>
          </a:bodyPr>
          <a:lstStyle/>
          <a:p>
            <a:endParaRPr lang="ru-RU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sz="3800" dirty="0" smtClean="0">
                <a:solidFill>
                  <a:schemeClr val="tx1"/>
                </a:solidFill>
                <a:latin typeface="+mn-lt"/>
              </a:rPr>
              <a:t>Глава </a:t>
            </a:r>
            <a:r>
              <a:rPr lang="ru-RU" sz="3800" dirty="0">
                <a:solidFill>
                  <a:schemeClr val="tx1"/>
                </a:solidFill>
                <a:latin typeface="+mn-lt"/>
              </a:rPr>
              <a:t>8. Профессиональное образование</a:t>
            </a:r>
          </a:p>
          <a:p>
            <a:r>
              <a:rPr lang="ru-RU" sz="3800" dirty="0">
                <a:solidFill>
                  <a:schemeClr val="tx1"/>
                </a:solidFill>
                <a:latin typeface="+mn-lt"/>
              </a:rPr>
              <a:t>Глава 9. Профессиональное </a:t>
            </a:r>
            <a:r>
              <a:rPr lang="ru-RU" sz="3800" dirty="0" smtClean="0">
                <a:solidFill>
                  <a:schemeClr val="tx1"/>
                </a:solidFill>
                <a:latin typeface="+mn-lt"/>
              </a:rPr>
              <a:t>обучение</a:t>
            </a:r>
          </a:p>
          <a:p>
            <a:r>
              <a:rPr lang="ru-RU" sz="3800" dirty="0" smtClean="0">
                <a:solidFill>
                  <a:schemeClr val="tx1"/>
                </a:solidFill>
                <a:latin typeface="+mn-lt"/>
              </a:rPr>
              <a:t>Глава </a:t>
            </a:r>
            <a:r>
              <a:rPr lang="ru-RU" sz="3800" dirty="0">
                <a:solidFill>
                  <a:schemeClr val="tx1"/>
                </a:solidFill>
                <a:latin typeface="+mn-lt"/>
              </a:rPr>
              <a:t>10. Дополнительное </a:t>
            </a:r>
            <a:r>
              <a:rPr lang="ru-RU" sz="3800" dirty="0" smtClean="0">
                <a:solidFill>
                  <a:schemeClr val="tx1"/>
                </a:solidFill>
                <a:latin typeface="+mn-lt"/>
              </a:rPr>
              <a:t>образование</a:t>
            </a:r>
          </a:p>
          <a:p>
            <a:r>
              <a:rPr lang="ru-RU" sz="3800" dirty="0" smtClean="0">
                <a:solidFill>
                  <a:schemeClr val="tx1"/>
                </a:solidFill>
                <a:latin typeface="+mn-lt"/>
              </a:rPr>
              <a:t>Глава 11. Особенности реализации некоторых видов образовательных программ и получения образования отдельными категориями обучающихся</a:t>
            </a:r>
          </a:p>
          <a:p>
            <a:r>
              <a:rPr lang="ru-RU" sz="3800" dirty="0" smtClean="0">
                <a:solidFill>
                  <a:schemeClr val="tx1"/>
                </a:solidFill>
                <a:latin typeface="+mn-lt"/>
              </a:rPr>
              <a:t>Глава 12. Управление системой образования. Государственная регламентация образовательной деятельности</a:t>
            </a:r>
          </a:p>
          <a:p>
            <a:r>
              <a:rPr lang="ru-RU" sz="3800" dirty="0" smtClean="0">
                <a:solidFill>
                  <a:schemeClr val="tx1"/>
                </a:solidFill>
                <a:latin typeface="+mn-lt"/>
              </a:rPr>
              <a:t>Глава 13. Экономическая деятельность и финансовое обеспечение в сфере образования</a:t>
            </a:r>
          </a:p>
          <a:p>
            <a:r>
              <a:rPr lang="ru-RU" sz="3800" dirty="0" smtClean="0">
                <a:solidFill>
                  <a:schemeClr val="tx1"/>
                </a:solidFill>
                <a:latin typeface="+mn-lt"/>
              </a:rPr>
              <a:t>Глава 14. Международное сотрудничество в сфере образования</a:t>
            </a:r>
          </a:p>
          <a:p>
            <a:r>
              <a:rPr lang="ru-RU" sz="3800" dirty="0">
                <a:solidFill>
                  <a:schemeClr val="tx1"/>
                </a:solidFill>
                <a:latin typeface="+mn-lt"/>
              </a:rPr>
              <a:t>Глава 15. Заключительные положения</a:t>
            </a:r>
            <a:endParaRPr lang="ru-RU" sz="3800" dirty="0" smtClean="0">
              <a:solidFill>
                <a:schemeClr val="tx1"/>
              </a:solidFill>
              <a:latin typeface="+mn-lt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50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Денис\Desktop\фоны\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276600"/>
            <a:ext cx="4762500" cy="3581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74929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600" dirty="0" smtClean="0"/>
              <a:t>Для </a:t>
            </a:r>
            <a:r>
              <a:rPr lang="ru-RU" sz="3600" dirty="0"/>
              <a:t>раскрытия </a:t>
            </a:r>
            <a:r>
              <a:rPr lang="ru-RU" sz="3600" dirty="0" smtClean="0"/>
              <a:t>темы</a:t>
            </a:r>
            <a:br>
              <a:rPr lang="ru-RU" sz="3600" dirty="0" smtClean="0"/>
            </a:br>
            <a:r>
              <a:rPr lang="ru-RU" sz="3600" dirty="0" smtClean="0"/>
              <a:t>«Права </a:t>
            </a:r>
            <a:r>
              <a:rPr lang="ru-RU" sz="3600" dirty="0"/>
              <a:t>и обязанности родителей, законных представителей и опекунов обучающихся общеобразовательной </a:t>
            </a:r>
            <a:r>
              <a:rPr lang="ru-RU" sz="3600" dirty="0" smtClean="0"/>
              <a:t>организации», 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 </a:t>
            </a:r>
            <a:r>
              <a:rPr lang="ru-RU" sz="3600" dirty="0" smtClean="0"/>
              <a:t>подробнее остановимся на главе </a:t>
            </a:r>
            <a:r>
              <a:rPr lang="ru-RU" sz="3600" dirty="0"/>
              <a:t>4.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(Обучающиеся </a:t>
            </a:r>
            <a:r>
              <a:rPr lang="ru-RU" sz="3600" dirty="0"/>
              <a:t>и их родители (законные представители</a:t>
            </a:r>
            <a:r>
              <a:rPr lang="ru-RU" sz="3600" dirty="0" smtClean="0"/>
              <a:t>))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3723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33. Обучающиеся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34. Основные права обучающихся и меры их социальной поддержки и стимулирования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35. Пользование учебниками, учебными пособиями, средствами обучения и воспитания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36. Стипендии и другие денежные выплаты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37. Организация питания обучающихся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38. Одежда обучающихся. Форменная одежда и иное вещевое имущество (обмундирование) </a:t>
            </a:r>
            <a:r>
              <a:rPr lang="ru-RU" b="1" dirty="0" smtClean="0">
                <a:solidFill>
                  <a:schemeClr val="tx1"/>
                </a:solidFill>
                <a:latin typeface="+mn-lt"/>
              </a:rPr>
              <a:t>обучающихся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39. Предоставление жилых помещений в общежитиях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40. Транспортное обеспечение</a:t>
            </a:r>
          </a:p>
          <a:p>
            <a:endParaRPr lang="ru-RU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613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41. Охрана здоровья обучающихся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42. Психолого-педагогическая, медицинская и социальная помощь обучающимся, испытывающим трудности в освоении основных общеобразовательных программ, развитии и социальной адаптации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43. Обязанности и ответственность обучающихся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</a:p>
          <a:p>
            <a:r>
              <a:rPr lang="ru-RU" b="1" dirty="0">
                <a:solidFill>
                  <a:schemeClr val="tx1"/>
                </a:solidFill>
                <a:latin typeface="+mn-lt"/>
              </a:rPr>
              <a:t>Статья 45. Защита прав обучающихся, родителей (законных представителей) несовершеннолетних обучающихся</a:t>
            </a:r>
          </a:p>
        </p:txBody>
      </p:sp>
    </p:spTree>
    <p:extLst>
      <p:ext uri="{BB962C8B-B14F-4D97-AF65-F5344CB8AC3E}">
        <p14:creationId xmlns:p14="http://schemas.microsoft.com/office/powerpoint/2010/main" val="2236674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16002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dirty="0"/>
              <a:t>Статья 44. Права, обязанности и ответственность в сфере образования родителей (законных представителей) несовершеннолетних обучающихся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000" dirty="0" smtClean="0"/>
              <a:t> </a:t>
            </a:r>
            <a:endParaRPr lang="ru-RU" sz="1000" dirty="0"/>
          </a:p>
          <a:p>
            <a:endParaRPr lang="ru-RU" sz="1000" dirty="0"/>
          </a:p>
          <a:p>
            <a:r>
              <a:rPr lang="ru-RU" sz="2000" dirty="0">
                <a:solidFill>
                  <a:schemeClr val="tx1"/>
                </a:solidFill>
                <a:latin typeface="+mn-lt"/>
              </a:rPr>
              <a:t>1. Родители (законные представители) несовершеннолетних обучающихся имеют преимущественное право на обучение и воспитание детей перед всеми другими лицами. </a:t>
            </a:r>
            <a:r>
              <a:rPr lang="ru-RU" sz="2000" b="1" u="sng" dirty="0">
                <a:solidFill>
                  <a:schemeClr val="tx1"/>
                </a:solidFill>
                <a:latin typeface="+mn-lt"/>
              </a:rPr>
              <a:t>Они обязаны заложить основы физического, нравственного и интеллектуального развития личности ребенка.</a:t>
            </a:r>
          </a:p>
          <a:p>
            <a:r>
              <a:rPr lang="ru-RU" sz="2000" dirty="0">
                <a:solidFill>
                  <a:schemeClr val="tx1"/>
                </a:solidFill>
                <a:latin typeface="+mn-lt"/>
              </a:rPr>
              <a:t>2. Органы государственной власти и органы местного самоуправления, образовательные </a:t>
            </a:r>
            <a:r>
              <a:rPr lang="ru-RU" sz="2000" u="sng" dirty="0">
                <a:solidFill>
                  <a:schemeClr val="tx1"/>
                </a:solidFill>
                <a:latin typeface="+mn-lt"/>
              </a:rPr>
              <a:t>организации </a:t>
            </a:r>
            <a:r>
              <a:rPr lang="ru-RU" sz="2000" b="1" u="sng" dirty="0">
                <a:solidFill>
                  <a:schemeClr val="tx1"/>
                </a:solidFill>
                <a:latin typeface="+mn-lt"/>
              </a:rPr>
              <a:t>оказывают помощь родителям (законным представителям) несовершеннолетних обучающихся</a:t>
            </a:r>
            <a:r>
              <a:rPr lang="ru-RU" sz="2000" u="sng" dirty="0">
                <a:solidFill>
                  <a:schemeClr val="tx1"/>
                </a:solidFill>
                <a:latin typeface="+mn-lt"/>
              </a:rPr>
              <a:t> в воспитании детей, охране и укреплении их физического и психического здоровья, развитии индивидуальных способностей и необходимой коррекции нарушений их развития</a:t>
            </a:r>
            <a:r>
              <a:rPr lang="ru-RU" sz="2000" u="sng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2000" u="sng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2185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+mn-lt"/>
              </a:rPr>
              <a:t>3. Родители (законные представители) несовершеннолетних обучающихся имеют право:</a:t>
            </a:r>
          </a:p>
          <a:p>
            <a:r>
              <a:rPr lang="ru-RU" sz="1800" dirty="0">
                <a:solidFill>
                  <a:schemeClr val="tx1"/>
                </a:solidFill>
                <a:latin typeface="+mn-lt"/>
              </a:rPr>
              <a:t>1) выбирать до завершения получения ребенком основного общего образования с учетом мнения ребенка, а также с учетом рекомендаций психолого-медико-педагогической комиссии (при их наличии) формы получения образования и формы обучения, организации, осуществляющие образовательную деятельность, язык, языки образования, факультативные и элективные учебные предметы, курсы, дисциплины (модули) из перечня, предлагаемого организацией, осуществляющей образовательную </a:t>
            </a:r>
            <a:r>
              <a:rPr lang="ru-RU" sz="1800" dirty="0" smtClean="0">
                <a:solidFill>
                  <a:schemeClr val="tx1"/>
                </a:solidFill>
                <a:latin typeface="+mn-lt"/>
              </a:rPr>
              <a:t>деятельность;</a:t>
            </a:r>
          </a:p>
          <a:p>
            <a:r>
              <a:rPr lang="ru-RU" sz="1800" dirty="0" smtClean="0">
                <a:solidFill>
                  <a:schemeClr val="tx1"/>
                </a:solidFill>
                <a:latin typeface="+mn-lt"/>
              </a:rPr>
              <a:t>2</a:t>
            </a:r>
            <a:r>
              <a:rPr lang="ru-RU" sz="1800" dirty="0">
                <a:solidFill>
                  <a:schemeClr val="tx1"/>
                </a:solidFill>
                <a:latin typeface="+mn-lt"/>
              </a:rPr>
              <a:t>) дать ребенку дошкольное, начальное общее, основное общее, среднее общее образование в семье. Ребенок, получающий образование в семье, по решению его родителей (законных представителей) с учетом его мнения на любом этапе обучения вправе продолжить образование в образовательной организации;</a:t>
            </a:r>
          </a:p>
          <a:p>
            <a:r>
              <a:rPr lang="ru-RU" sz="1800" dirty="0">
                <a:solidFill>
                  <a:schemeClr val="tx1"/>
                </a:solidFill>
                <a:latin typeface="+mn-lt"/>
              </a:rPr>
              <a:t>3) знакомиться с уставом организации, осуществляющей образовательную деятельность, лицензией на осуществление образовательной деятельности, со свидетельством о государственной аккредитации, с учебно-программной документацией и другими документами, регламентирующими организацию и осуществление образовательной деятельности</a:t>
            </a:r>
            <a:r>
              <a:rPr lang="ru-RU" sz="1200" dirty="0" smtClean="0">
                <a:solidFill>
                  <a:schemeClr val="tx1"/>
                </a:solidFill>
                <a:latin typeface="+mn-lt"/>
              </a:rPr>
              <a:t>;</a:t>
            </a:r>
            <a:endParaRPr lang="ru-RU" sz="12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541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146</TotalTime>
  <Words>1211</Words>
  <Application>Microsoft Office PowerPoint</Application>
  <PresentationFormat>Экран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Исполнительная</vt:lpstr>
      <vt:lpstr>Права и обязанности родителей, законных представителей и опекунов обучающихся общеобразовательной организации.  </vt:lpstr>
      <vt:lpstr>Федеральный закон "Об образовании в Российской Федерации" от 29.12.2012 N 273-ФЗ (последняя редакция)  Принят Государственной Думой 21 декабря 2012 года  Одобрен Советом Федерации 26 декабря 2012 года  </vt:lpstr>
      <vt:lpstr>Оглавление</vt:lpstr>
      <vt:lpstr>Презентация PowerPoint</vt:lpstr>
      <vt:lpstr>Для раскрытия темы «Права и обязанности родителей, законных представителей и опекунов обучающихся общеобразовательной организации»,   подробнее остановимся на главе 4.  (Обучающиеся и их родители (законные представители))</vt:lpstr>
      <vt:lpstr>Презентация PowerPoint</vt:lpstr>
      <vt:lpstr>Презентация PowerPoint</vt:lpstr>
      <vt:lpstr>Статья 44. Права, обязанности и ответственность в сфере образования родителей (законных представителей) несовершеннолетних обучающихся 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Статья 45. Защита прав обучающихся, родителей (законных представителей) несовершеннолетних обучающихся 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</dc:creator>
  <cp:lastModifiedBy>Денис</cp:lastModifiedBy>
  <cp:revision>16</cp:revision>
  <dcterms:created xsi:type="dcterms:W3CDTF">2018-03-22T18:42:58Z</dcterms:created>
  <dcterms:modified xsi:type="dcterms:W3CDTF">2018-03-25T20:46:37Z</dcterms:modified>
</cp:coreProperties>
</file>