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5" r:id="rId21"/>
    <p:sldId id="274" r:id="rId22"/>
    <p:sldId id="276" r:id="rId23"/>
    <p:sldId id="277" r:id="rId24"/>
    <p:sldId id="281" r:id="rId25"/>
    <p:sldId id="278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B4F"/>
    <a:srgbClr val="FFE699"/>
    <a:srgbClr val="FF5050"/>
    <a:srgbClr val="EBCC7D"/>
    <a:srgbClr val="FFB9BB"/>
    <a:srgbClr val="D9D9D9"/>
    <a:srgbClr val="FF7C8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7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E4130-9444-48B1-8D46-E0DB56625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4504B4-52BD-4A6F-9D6D-786ABF3F1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13A46C-1B5B-4F31-83F2-BAF0F0BA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FD6D2F-D712-48CC-9971-568CF387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BE0519-5873-4F8C-A093-93840406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C419D-CCCC-49EA-95D6-DF21BD68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401666-0AA9-4679-8CA8-F905EB42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31AE72-A90A-48CC-A694-F14F88B3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2F7916-D1A2-4589-8970-AF2DC667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9B191F-8636-49E6-911B-FCAF6F8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6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E2FDBAB-29C8-4205-AAC4-7F76FAD27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46F1A7-B328-4D04-ADD6-2D2CA2388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330AE4-F2EB-49FD-A1D9-FDD2BB3D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76EEBE-A855-43CE-A6CA-0415359C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E18AB6-433C-4799-97B8-16CF33D9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1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DF34D-D2BF-4F0A-990F-FDC22ADF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B96D36-5CF2-42EF-ACC9-72281D54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D14EF8-2FDB-4FD7-89EC-05AAA55B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F6459C-D17B-4F43-9C40-F4BD60BE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FB6EDC-8995-450B-AAA4-BCB684F3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0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D6068-0985-4BE6-A23F-D5FEA56D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39C181-D630-4A8A-8E57-D2B310CC7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DF5801-5971-4CCF-84AE-2A883D5B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1C4F47-0EAD-4289-BAC5-817D66E9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023EC3-C61C-4A69-8EB7-D42C441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2749D-5833-40F0-9765-89989C0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D2F81A-7719-4E79-9874-58EA9ED5B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A4FA7D-1FC0-46E8-8637-300D9A108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10961E-8AEB-4199-B316-021EA5F1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3959DB-7920-4A1B-9825-999DB3B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05290-309E-47EB-93ED-3F872434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4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FFC0D8-3F69-49BE-8D6D-D4D6F60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9379BA-01DC-45A1-8449-03691448D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5D8273-EBF3-44E1-8228-D596054C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56A6EF-F5B2-4725-AD27-9597B7A65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6ECC997-4CFF-4A79-B1CF-F88F57C8E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6A1CD-FAA4-47C7-871B-6FBC8643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89DECD-AB86-4FDD-A8E4-FA2997C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8E00C2-0A64-4676-B996-CEDC343A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407FE-4D71-411F-AA03-65077764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4ACC62-E9FE-4D79-9747-F602553C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39D9C1-B8BE-4BA0-920C-73617A9E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CC24CB-4938-4856-A28A-1EECC518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1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51B047-52CB-4B1C-85B8-81533A8C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EEC95B8-D20E-401F-B38A-89172974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563AD3-96F1-479F-8A58-1D2B752A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9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A7006-CDF6-4751-B365-6DB01E39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E7D973-8BCC-44FB-B5FB-1793FB1F7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676E3-26A8-43F1-BCEC-0C68ECB3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39A6D3-70FE-40EF-B497-D478149E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2A5E97-0E9A-431C-B378-C373361B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394E19-051C-4DD3-AB44-C9807B46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5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A628D-012C-4C97-94C2-E6C24AA7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D4F145-AC0C-4C8F-849D-E2BFE8876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CBF77D-C098-457E-AE11-32CFE3591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5547D5-0D09-4DE5-BBC2-1C2A8202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4415CE-4A46-4369-9A60-B3AB6C7E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824486-70F8-4F9B-B3C3-2D997A10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3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A3A611-1690-48E6-BDFA-DE990399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73AF22-721E-4057-8464-D7A8B395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DD33CC-C76F-4365-B850-11E6A5148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1FF4-D1A8-41D3-B0D4-EB8F2ACEE38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99079F-8F05-48F5-B275-BD0EA2406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AA03DC-127F-4E3A-B91E-59EF5E1BD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D78B-8E9E-41FB-8B63-04793F78D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2.png"/><Relationship Id="rId7" Type="http://schemas.openxmlformats.org/officeDocument/2006/relationships/image" Target="../media/image8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37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9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5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внешний, дым, весна, лес&#10;&#10;Автоматически созданное описание">
            <a:extLst>
              <a:ext uri="{FF2B5EF4-FFF2-40B4-BE49-F238E27FC236}">
                <a16:creationId xmlns:a16="http://schemas.microsoft.com/office/drawing/2014/main" xmlns="" id="{1E97E520-366C-4E36-91F7-A10887575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0"/>
            <a:ext cx="10314432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443EA95-0BFC-4D8F-909A-3DB2AFEE6A04}"/>
              </a:ext>
            </a:extLst>
          </p:cNvPr>
          <p:cNvGrpSpPr/>
          <p:nvPr/>
        </p:nvGrpSpPr>
        <p:grpSpPr>
          <a:xfrm>
            <a:off x="386406" y="366592"/>
            <a:ext cx="1164049" cy="713654"/>
            <a:chOff x="26466" y="253260"/>
            <a:chExt cx="1451040" cy="889596"/>
          </a:xfrm>
        </p:grpSpPr>
        <p:pic>
          <p:nvPicPr>
            <p:cNvPr id="5" name="Рисунок 4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E7DE2F-6D18-49A8-80E3-431E50EC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5" y="253260"/>
              <a:ext cx="713821" cy="88959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9C7A26A-C671-4172-BA60-5F0CB463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645957-9C5B-4AE4-A99A-81DA68F493C9}"/>
              </a:ext>
            </a:extLst>
          </p:cNvPr>
          <p:cNvSpPr txBox="1"/>
          <p:nvPr/>
        </p:nvSpPr>
        <p:spPr>
          <a:xfrm>
            <a:off x="130405" y="1089787"/>
            <a:ext cx="164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ОДИНЦОВСКОГО 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06D0C2B0-840F-49AF-8E48-ECB05A3EE83F}"/>
              </a:ext>
            </a:extLst>
          </p:cNvPr>
          <p:cNvSpPr/>
          <p:nvPr/>
        </p:nvSpPr>
        <p:spPr>
          <a:xfrm>
            <a:off x="-9834" y="5919281"/>
            <a:ext cx="12201833" cy="938720"/>
          </a:xfrm>
          <a:custGeom>
            <a:avLst/>
            <a:gdLst>
              <a:gd name="connsiteX0" fmla="*/ 0 w 12192000"/>
              <a:gd name="connsiteY0" fmla="*/ 1627239 h 1627239"/>
              <a:gd name="connsiteX1" fmla="*/ 6096000 w 12192000"/>
              <a:gd name="connsiteY1" fmla="*/ 0 h 1627239"/>
              <a:gd name="connsiteX2" fmla="*/ 12192000 w 12192000"/>
              <a:gd name="connsiteY2" fmla="*/ 1627239 h 1627239"/>
              <a:gd name="connsiteX3" fmla="*/ 0 w 12192000"/>
              <a:gd name="connsiteY3" fmla="*/ 1627239 h 1627239"/>
              <a:gd name="connsiteX0" fmla="*/ 19665 w 12211665"/>
              <a:gd name="connsiteY0" fmla="*/ 1106130 h 1106130"/>
              <a:gd name="connsiteX1" fmla="*/ 0 w 12211665"/>
              <a:gd name="connsiteY1" fmla="*/ 0 h 1106130"/>
              <a:gd name="connsiteX2" fmla="*/ 12211665 w 12211665"/>
              <a:gd name="connsiteY2" fmla="*/ 1106130 h 1106130"/>
              <a:gd name="connsiteX3" fmla="*/ 19665 w 12211665"/>
              <a:gd name="connsiteY3" fmla="*/ 1106130 h 1106130"/>
              <a:gd name="connsiteX0" fmla="*/ 9833 w 12201833"/>
              <a:gd name="connsiteY0" fmla="*/ 1106130 h 1106130"/>
              <a:gd name="connsiteX1" fmla="*/ 0 w 12201833"/>
              <a:gd name="connsiteY1" fmla="*/ 0 h 1106130"/>
              <a:gd name="connsiteX2" fmla="*/ 12201833 w 12201833"/>
              <a:gd name="connsiteY2" fmla="*/ 1106130 h 1106130"/>
              <a:gd name="connsiteX3" fmla="*/ 9833 w 12201833"/>
              <a:gd name="connsiteY3" fmla="*/ 1106130 h 11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33" h="1106130">
                <a:moveTo>
                  <a:pt x="9833" y="1106130"/>
                </a:moveTo>
                <a:cubicBezTo>
                  <a:pt x="6555" y="737420"/>
                  <a:pt x="3278" y="368710"/>
                  <a:pt x="0" y="0"/>
                </a:cubicBezTo>
                <a:lnTo>
                  <a:pt x="12201833" y="1106130"/>
                </a:lnTo>
                <a:lnTo>
                  <a:pt x="9833" y="1106130"/>
                </a:lnTo>
                <a:close/>
              </a:path>
            </a:pathLst>
          </a:custGeom>
          <a:solidFill>
            <a:srgbClr val="FF7C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8">
            <a:extLst>
              <a:ext uri="{FF2B5EF4-FFF2-40B4-BE49-F238E27FC236}">
                <a16:creationId xmlns:a16="http://schemas.microsoft.com/office/drawing/2014/main" xmlns="" id="{5C33977C-FE90-4918-A8FA-3529E1F0F0EF}"/>
              </a:ext>
            </a:extLst>
          </p:cNvPr>
          <p:cNvSpPr/>
          <p:nvPr/>
        </p:nvSpPr>
        <p:spPr>
          <a:xfrm flipH="1">
            <a:off x="5879688" y="5905500"/>
            <a:ext cx="6312309" cy="952500"/>
          </a:xfrm>
          <a:custGeom>
            <a:avLst/>
            <a:gdLst>
              <a:gd name="connsiteX0" fmla="*/ 0 w 12192000"/>
              <a:gd name="connsiteY0" fmla="*/ 1627239 h 1627239"/>
              <a:gd name="connsiteX1" fmla="*/ 6096000 w 12192000"/>
              <a:gd name="connsiteY1" fmla="*/ 0 h 1627239"/>
              <a:gd name="connsiteX2" fmla="*/ 12192000 w 12192000"/>
              <a:gd name="connsiteY2" fmla="*/ 1627239 h 1627239"/>
              <a:gd name="connsiteX3" fmla="*/ 0 w 12192000"/>
              <a:gd name="connsiteY3" fmla="*/ 1627239 h 1627239"/>
              <a:gd name="connsiteX0" fmla="*/ 19665 w 12211665"/>
              <a:gd name="connsiteY0" fmla="*/ 1106130 h 1106130"/>
              <a:gd name="connsiteX1" fmla="*/ 0 w 12211665"/>
              <a:gd name="connsiteY1" fmla="*/ 0 h 1106130"/>
              <a:gd name="connsiteX2" fmla="*/ 12211665 w 12211665"/>
              <a:gd name="connsiteY2" fmla="*/ 1106130 h 1106130"/>
              <a:gd name="connsiteX3" fmla="*/ 19665 w 12211665"/>
              <a:gd name="connsiteY3" fmla="*/ 1106130 h 1106130"/>
              <a:gd name="connsiteX0" fmla="*/ 9833 w 12201833"/>
              <a:gd name="connsiteY0" fmla="*/ 1106130 h 1106130"/>
              <a:gd name="connsiteX1" fmla="*/ 0 w 12201833"/>
              <a:gd name="connsiteY1" fmla="*/ 0 h 1106130"/>
              <a:gd name="connsiteX2" fmla="*/ 12201833 w 12201833"/>
              <a:gd name="connsiteY2" fmla="*/ 1106130 h 1106130"/>
              <a:gd name="connsiteX3" fmla="*/ 9833 w 12201833"/>
              <a:gd name="connsiteY3" fmla="*/ 1106130 h 11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33" h="1106130">
                <a:moveTo>
                  <a:pt x="9833" y="1106130"/>
                </a:moveTo>
                <a:cubicBezTo>
                  <a:pt x="6555" y="737420"/>
                  <a:pt x="3278" y="368710"/>
                  <a:pt x="0" y="0"/>
                </a:cubicBezTo>
                <a:lnTo>
                  <a:pt x="12201833" y="1106130"/>
                </a:lnTo>
                <a:lnTo>
                  <a:pt x="9833" y="110613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FF9D79-7480-4396-B53D-0A4CD90FF71C}"/>
              </a:ext>
            </a:extLst>
          </p:cNvPr>
          <p:cNvSpPr txBox="1"/>
          <p:nvPr/>
        </p:nvSpPr>
        <p:spPr>
          <a:xfrm>
            <a:off x="2362569" y="1903218"/>
            <a:ext cx="891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ПОДГОТОВКА К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ЛЕТНЕМУ ПОЖАРООПАСНОМУ СЕЗОНУ</a:t>
            </a:r>
          </a:p>
        </p:txBody>
      </p:sp>
      <p:sp>
        <p:nvSpPr>
          <p:cNvPr id="11" name="Равнобедренный треугольник 8">
            <a:extLst>
              <a:ext uri="{FF2B5EF4-FFF2-40B4-BE49-F238E27FC236}">
                <a16:creationId xmlns:a16="http://schemas.microsoft.com/office/drawing/2014/main" xmlns="" id="{28108DE8-B70D-4C5C-9523-925248ED1AA0}"/>
              </a:ext>
            </a:extLst>
          </p:cNvPr>
          <p:cNvSpPr/>
          <p:nvPr/>
        </p:nvSpPr>
        <p:spPr>
          <a:xfrm flipH="1">
            <a:off x="9422167" y="5435600"/>
            <a:ext cx="2782529" cy="1432231"/>
          </a:xfrm>
          <a:custGeom>
            <a:avLst/>
            <a:gdLst>
              <a:gd name="connsiteX0" fmla="*/ 0 w 12192000"/>
              <a:gd name="connsiteY0" fmla="*/ 1627239 h 1627239"/>
              <a:gd name="connsiteX1" fmla="*/ 6096000 w 12192000"/>
              <a:gd name="connsiteY1" fmla="*/ 0 h 1627239"/>
              <a:gd name="connsiteX2" fmla="*/ 12192000 w 12192000"/>
              <a:gd name="connsiteY2" fmla="*/ 1627239 h 1627239"/>
              <a:gd name="connsiteX3" fmla="*/ 0 w 12192000"/>
              <a:gd name="connsiteY3" fmla="*/ 1627239 h 1627239"/>
              <a:gd name="connsiteX0" fmla="*/ 19665 w 12211665"/>
              <a:gd name="connsiteY0" fmla="*/ 1106130 h 1106130"/>
              <a:gd name="connsiteX1" fmla="*/ 0 w 12211665"/>
              <a:gd name="connsiteY1" fmla="*/ 0 h 1106130"/>
              <a:gd name="connsiteX2" fmla="*/ 12211665 w 12211665"/>
              <a:gd name="connsiteY2" fmla="*/ 1106130 h 1106130"/>
              <a:gd name="connsiteX3" fmla="*/ 19665 w 12211665"/>
              <a:gd name="connsiteY3" fmla="*/ 1106130 h 1106130"/>
              <a:gd name="connsiteX0" fmla="*/ 9833 w 12201833"/>
              <a:gd name="connsiteY0" fmla="*/ 1106130 h 1106130"/>
              <a:gd name="connsiteX1" fmla="*/ 0 w 12201833"/>
              <a:gd name="connsiteY1" fmla="*/ 0 h 1106130"/>
              <a:gd name="connsiteX2" fmla="*/ 12201833 w 12201833"/>
              <a:gd name="connsiteY2" fmla="*/ 1106130 h 1106130"/>
              <a:gd name="connsiteX3" fmla="*/ 9833 w 12201833"/>
              <a:gd name="connsiteY3" fmla="*/ 1106130 h 11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33" h="1106130">
                <a:moveTo>
                  <a:pt x="9833" y="1106130"/>
                </a:moveTo>
                <a:cubicBezTo>
                  <a:pt x="6555" y="737420"/>
                  <a:pt x="3278" y="368710"/>
                  <a:pt x="0" y="0"/>
                </a:cubicBezTo>
                <a:lnTo>
                  <a:pt x="12201833" y="1106130"/>
                </a:lnTo>
                <a:lnTo>
                  <a:pt x="9833" y="1106130"/>
                </a:lnTo>
                <a:close/>
              </a:path>
            </a:pathLst>
          </a:custGeom>
          <a:solidFill>
            <a:srgbClr val="FF505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FF12E0-824B-41E0-A165-6B9692DE4F95}"/>
              </a:ext>
            </a:extLst>
          </p:cNvPr>
          <p:cNvSpPr txBox="1"/>
          <p:nvPr/>
        </p:nvSpPr>
        <p:spPr>
          <a:xfrm>
            <a:off x="3826789" y="2880024"/>
            <a:ext cx="453842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  <a:latin typeface="Franklin Gothic Demi Cond" panose="020B0706030402020204" pitchFamily="34" charset="0"/>
              </a:rPr>
              <a:t>2023</a:t>
            </a:r>
            <a:endParaRPr lang="ru-RU" sz="11500" dirty="0">
              <a:solidFill>
                <a:schemeClr val="bg1">
                  <a:lumMod val="85000"/>
                </a:schemeClr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B46428B-94FF-4C33-9CD5-FD6748BA8F1A}"/>
              </a:ext>
            </a:extLst>
          </p:cNvPr>
          <p:cNvCxnSpPr>
            <a:cxnSpLocks/>
          </p:cNvCxnSpPr>
          <p:nvPr/>
        </p:nvCxnSpPr>
        <p:spPr>
          <a:xfrm>
            <a:off x="1613955" y="1966718"/>
            <a:ext cx="318664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2FCAA48-47F5-4E95-875D-F67CD2FA5A20}"/>
              </a:ext>
            </a:extLst>
          </p:cNvPr>
          <p:cNvCxnSpPr>
            <a:cxnSpLocks/>
          </p:cNvCxnSpPr>
          <p:nvPr/>
        </p:nvCxnSpPr>
        <p:spPr>
          <a:xfrm>
            <a:off x="3963455" y="5103618"/>
            <a:ext cx="822854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3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8FF5EDE8-35E2-4DED-8764-3228835BA1CC}"/>
              </a:ext>
            </a:extLst>
          </p:cNvPr>
          <p:cNvSpPr/>
          <p:nvPr/>
        </p:nvSpPr>
        <p:spPr>
          <a:xfrm>
            <a:off x="8559800" y="2159000"/>
            <a:ext cx="3644900" cy="4457700"/>
          </a:xfrm>
          <a:custGeom>
            <a:avLst/>
            <a:gdLst>
              <a:gd name="connsiteX0" fmla="*/ 3619500 w 3644900"/>
              <a:gd name="connsiteY0" fmla="*/ 0 h 4457700"/>
              <a:gd name="connsiteX1" fmla="*/ 2882900 w 3644900"/>
              <a:gd name="connsiteY1" fmla="*/ 177800 h 4457700"/>
              <a:gd name="connsiteX2" fmla="*/ 1473200 w 3644900"/>
              <a:gd name="connsiteY2" fmla="*/ 774700 h 4457700"/>
              <a:gd name="connsiteX3" fmla="*/ 558800 w 3644900"/>
              <a:gd name="connsiteY3" fmla="*/ 1155700 h 4457700"/>
              <a:gd name="connsiteX4" fmla="*/ 0 w 3644900"/>
              <a:gd name="connsiteY4" fmla="*/ 2260600 h 4457700"/>
              <a:gd name="connsiteX5" fmla="*/ 736600 w 3644900"/>
              <a:gd name="connsiteY5" fmla="*/ 2921000 h 4457700"/>
              <a:gd name="connsiteX6" fmla="*/ 825500 w 3644900"/>
              <a:gd name="connsiteY6" fmla="*/ 3886200 h 4457700"/>
              <a:gd name="connsiteX7" fmla="*/ 2997200 w 3644900"/>
              <a:gd name="connsiteY7" fmla="*/ 4457700 h 4457700"/>
              <a:gd name="connsiteX8" fmla="*/ 3644900 w 3644900"/>
              <a:gd name="connsiteY8" fmla="*/ 4140200 h 4457700"/>
              <a:gd name="connsiteX9" fmla="*/ 3619500 w 3644900"/>
              <a:gd name="connsiteY9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900" h="4457700">
                <a:moveTo>
                  <a:pt x="3619500" y="0"/>
                </a:moveTo>
                <a:lnTo>
                  <a:pt x="2882900" y="177800"/>
                </a:lnTo>
                <a:lnTo>
                  <a:pt x="1473200" y="774700"/>
                </a:lnTo>
                <a:lnTo>
                  <a:pt x="558800" y="1155700"/>
                </a:lnTo>
                <a:lnTo>
                  <a:pt x="0" y="2260600"/>
                </a:lnTo>
                <a:lnTo>
                  <a:pt x="736600" y="2921000"/>
                </a:lnTo>
                <a:lnTo>
                  <a:pt x="825500" y="3886200"/>
                </a:lnTo>
                <a:lnTo>
                  <a:pt x="2997200" y="4457700"/>
                </a:lnTo>
                <a:lnTo>
                  <a:pt x="3644900" y="4140200"/>
                </a:lnTo>
                <a:cubicBezTo>
                  <a:pt x="3640667" y="2768600"/>
                  <a:pt x="3636433" y="1397000"/>
                  <a:pt x="361950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742529" y="130954"/>
            <a:ext cx="672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НАСЕЛЕННЫМ ПУНКТАМ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C96EFF-4A52-430F-8EF6-277EC8316BF5}"/>
              </a:ext>
            </a:extLst>
          </p:cNvPr>
          <p:cNvSpPr txBox="1"/>
          <p:nvPr/>
        </p:nvSpPr>
        <p:spPr>
          <a:xfrm>
            <a:off x="1193800" y="1053222"/>
            <a:ext cx="980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ПРОТИВОПОЖАРНАЯ ПРЕГРАДА</a:t>
            </a:r>
            <a:endParaRPr lang="ru-RU" sz="2400" dirty="0">
              <a:solidFill>
                <a:srgbClr val="FF5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AA86639-E59C-492F-AD5B-CBCF93C13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787400" y="2400300"/>
            <a:ext cx="1483629" cy="1066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5D2DEB8-97EA-43E4-B034-7D810D7A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3304271" y="2400300"/>
            <a:ext cx="1483629" cy="1066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9774E3-3D0A-4E3E-B156-3A92B04CC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402698" y="1965609"/>
            <a:ext cx="1289050" cy="10569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BD1354-94C7-4681-9496-8885DD072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7916798" y="3429000"/>
            <a:ext cx="1289050" cy="10569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02901B2-501E-4F47-B2C9-0A17FDC9D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758173" y="5092700"/>
            <a:ext cx="1289050" cy="10569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167DD3F-9081-4B21-9416-255403C7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474979" y="2372009"/>
            <a:ext cx="1289050" cy="10569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87B0A06-FF53-46CA-931D-D8FB12F51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652779" y="4089400"/>
            <a:ext cx="1289050" cy="10569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806BB27-ECCD-4B39-B94B-BA42AF684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764029" y="4576904"/>
            <a:ext cx="1289050" cy="1056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07C981E-EC29-4F0F-A60A-9AE1B1BC3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297304" y="3100813"/>
            <a:ext cx="1289050" cy="10569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4F6518-AC28-44BA-B7F2-F0E386F8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225023" y="2517400"/>
            <a:ext cx="1289050" cy="1056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595F48-E862-40E9-A767-C32A9F3B1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8"/>
          <a:stretch/>
        </p:blipFill>
        <p:spPr>
          <a:xfrm rot="5400000">
            <a:off x="2424281" y="3389436"/>
            <a:ext cx="5607335" cy="9349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5B97B1B-9C09-432A-972F-9C227300FA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763"/>
          <a:stretch/>
        </p:blipFill>
        <p:spPr>
          <a:xfrm>
            <a:off x="6131211" y="1994247"/>
            <a:ext cx="1394030" cy="9652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F4CA7A6-95F7-4325-8F79-6E5710A31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763"/>
          <a:stretch/>
        </p:blipFill>
        <p:spPr>
          <a:xfrm>
            <a:off x="6131211" y="2946400"/>
            <a:ext cx="1394030" cy="9652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5A64A37-063C-4603-AF57-85B257FAB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763"/>
          <a:stretch/>
        </p:blipFill>
        <p:spPr>
          <a:xfrm>
            <a:off x="6131211" y="3898554"/>
            <a:ext cx="1394030" cy="965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5449E1F-2B3A-432F-AB16-FAF81F6FE8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763"/>
          <a:stretch/>
        </p:blipFill>
        <p:spPr>
          <a:xfrm>
            <a:off x="6131211" y="4863753"/>
            <a:ext cx="1394030" cy="9652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A3C5A6A-BDE9-4D10-9DD9-03D5C0B1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836341" y="1362301"/>
            <a:ext cx="1289050" cy="10569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CF549FE-FC5A-4270-9B50-C6AED1A7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905996" y="5621195"/>
            <a:ext cx="1289050" cy="1056991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30CEC068-BFD1-461F-83C3-1432BF7DC75C}"/>
              </a:ext>
            </a:extLst>
          </p:cNvPr>
          <p:cNvCxnSpPr/>
          <p:nvPr/>
        </p:nvCxnSpPr>
        <p:spPr>
          <a:xfrm>
            <a:off x="2006600" y="3276254"/>
            <a:ext cx="15621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B470AC-F851-4222-88FA-371EF1F9183C}"/>
              </a:ext>
            </a:extLst>
          </p:cNvPr>
          <p:cNvSpPr txBox="1"/>
          <p:nvPr/>
        </p:nvSpPr>
        <p:spPr>
          <a:xfrm>
            <a:off x="1108012" y="3342416"/>
            <a:ext cx="33519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505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противопожарные </a:t>
            </a:r>
          </a:p>
          <a:p>
            <a:pPr algn="ctr"/>
            <a:r>
              <a:rPr lang="ru-RU" sz="1600" dirty="0">
                <a:solidFill>
                  <a:srgbClr val="FF505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расстояния</a:t>
            </a:r>
          </a:p>
          <a:p>
            <a:pPr algn="ctr"/>
            <a:endParaRPr lang="ru-RU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400" i="1" dirty="0">
                <a:latin typeface="Franklin Gothic Book" panose="020B0503020102020204" pitchFamily="34" charset="0"/>
              </a:rPr>
              <a:t>СП 4.13130 "Системы противопожарной защиты. Ограничение распространения пожара на объектах защиты. Требования к объемно-планировочным и конструктивным решениям"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2B0D57F-86FB-486F-817D-BC6169E6C378}"/>
              </a:ext>
            </a:extLst>
          </p:cNvPr>
          <p:cNvSpPr txBox="1"/>
          <p:nvPr/>
        </p:nvSpPr>
        <p:spPr>
          <a:xfrm>
            <a:off x="2312998" y="5678379"/>
            <a:ext cx="3351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противопожарная </a:t>
            </a:r>
          </a:p>
          <a:p>
            <a:pPr algn="r"/>
            <a:r>
              <a:rPr lang="ru-RU" sz="16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минерализованная полоса </a:t>
            </a:r>
          </a:p>
          <a:p>
            <a:pPr algn="r"/>
            <a:r>
              <a:rPr lang="ru-RU" sz="1400" i="1" dirty="0">
                <a:latin typeface="Franklin Gothic Book" panose="020B0503020102020204" pitchFamily="34" charset="0"/>
              </a:rPr>
              <a:t>шириной не менее </a:t>
            </a:r>
            <a:r>
              <a:rPr lang="ru-RU" i="1" dirty="0">
                <a:latin typeface="Franklin Gothic Demi Cond" panose="020B0706030402020204" pitchFamily="34" charset="0"/>
              </a:rPr>
              <a:t>0,5 метров</a:t>
            </a:r>
            <a:endParaRPr lang="ru-RU" sz="1400" i="1" dirty="0">
              <a:latin typeface="Franklin Gothic Demi Cond" panose="020B07060304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AD79097-456C-49A6-95B3-DDF40E4156C9}"/>
              </a:ext>
            </a:extLst>
          </p:cNvPr>
          <p:cNvSpPr txBox="1"/>
          <p:nvPr/>
        </p:nvSpPr>
        <p:spPr>
          <a:xfrm>
            <a:off x="5901991" y="37642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latin typeface="Franklin Gothic Book" panose="020B0503020102020204" pitchFamily="34" charset="0"/>
              </a:rPr>
              <a:t>или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50118BD-F90A-4705-8BAE-A8F70EE42046}"/>
              </a:ext>
            </a:extLst>
          </p:cNvPr>
          <p:cNvSpPr txBox="1"/>
          <p:nvPr/>
        </p:nvSpPr>
        <p:spPr>
          <a:xfrm>
            <a:off x="6576208" y="5866267"/>
            <a:ext cx="3351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сплошная полоса </a:t>
            </a:r>
          </a:p>
          <a:p>
            <a:r>
              <a:rPr lang="ru-RU" sz="1400" i="1" dirty="0">
                <a:latin typeface="Franklin Gothic Book" panose="020B0503020102020204" pitchFamily="34" charset="0"/>
              </a:rPr>
              <a:t>лиственных деревьев</a:t>
            </a:r>
            <a:endParaRPr lang="ru-RU" sz="1400" i="1" dirty="0">
              <a:latin typeface="Franklin Gothic Demi Cond" panose="020B07060304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14DDD5-1D61-48BA-8507-C78BB3B53511}"/>
              </a:ext>
            </a:extLst>
          </p:cNvPr>
          <p:cNvSpPr txBox="1"/>
          <p:nvPr/>
        </p:nvSpPr>
        <p:spPr>
          <a:xfrm>
            <a:off x="10822602" y="406309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latin typeface="Franklin Gothic Book" panose="020B0503020102020204" pitchFamily="34" charset="0"/>
              </a:rPr>
              <a:t>ЛЕС</a:t>
            </a:r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F6F9C2BB-90DA-429F-8DFB-E4F9E094823A}"/>
              </a:ext>
            </a:extLst>
          </p:cNvPr>
          <p:cNvCxnSpPr>
            <a:cxnSpLocks/>
          </p:cNvCxnSpPr>
          <p:nvPr/>
        </p:nvCxnSpPr>
        <p:spPr>
          <a:xfrm>
            <a:off x="7141029" y="4434254"/>
            <a:ext cx="134275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284E61-A242-44F9-8DEA-833D50316089}"/>
              </a:ext>
            </a:extLst>
          </p:cNvPr>
          <p:cNvSpPr txBox="1"/>
          <p:nvPr/>
        </p:nvSpPr>
        <p:spPr>
          <a:xfrm>
            <a:off x="7134533" y="3303748"/>
            <a:ext cx="1165930" cy="104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не менее </a:t>
            </a:r>
          </a:p>
          <a:p>
            <a:pPr algn="ctr">
              <a:lnSpc>
                <a:spcPct val="97000"/>
              </a:lnSpc>
            </a:pP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10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м</a:t>
            </a:r>
            <a:r>
              <a:rPr lang="ru-RU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97000"/>
              </a:lnSpc>
            </a:pPr>
            <a:r>
              <a:rPr lang="ru-RU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от леса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7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A1AC29CE-E7F5-4FFB-A0B3-972F0E86B763}"/>
              </a:ext>
            </a:extLst>
          </p:cNvPr>
          <p:cNvSpPr/>
          <p:nvPr/>
        </p:nvSpPr>
        <p:spPr>
          <a:xfrm>
            <a:off x="7256569" y="3723092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12B8A9E6-7A62-4882-8EED-C0E534115955}"/>
              </a:ext>
            </a:extLst>
          </p:cNvPr>
          <p:cNvSpPr/>
          <p:nvPr/>
        </p:nvSpPr>
        <p:spPr>
          <a:xfrm>
            <a:off x="7260926" y="2447284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742529" y="130954"/>
            <a:ext cx="672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НАСЕЛЕННЫМ ПУНКТАМ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56ECB91-9072-4130-86B5-4C52C88BE8DD}"/>
              </a:ext>
            </a:extLst>
          </p:cNvPr>
          <p:cNvCxnSpPr/>
          <p:nvPr/>
        </p:nvCxnSpPr>
        <p:spPr>
          <a:xfrm>
            <a:off x="6096000" y="1193074"/>
            <a:ext cx="0" cy="5103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6C3D3-4DE1-427D-8F38-DB389C6B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7"/>
          <a:stretch/>
        </p:blipFill>
        <p:spPr>
          <a:xfrm>
            <a:off x="820238" y="1284480"/>
            <a:ext cx="1113064" cy="910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9902F0-5800-46D9-9395-DB37971B5A53}"/>
              </a:ext>
            </a:extLst>
          </p:cNvPr>
          <p:cNvSpPr txBox="1"/>
          <p:nvPr/>
        </p:nvSpPr>
        <p:spPr>
          <a:xfrm>
            <a:off x="1721932" y="1185576"/>
            <a:ext cx="33088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rgbClr val="FF7C80"/>
                </a:solidFill>
                <a:latin typeface="Franklin Gothic Demi Cond" panose="020B0706030402020204" pitchFamily="34" charset="0"/>
              </a:rPr>
              <a:t>ОЧИСТКА</a:t>
            </a:r>
            <a:endParaRPr lang="ru-RU" sz="5400" dirty="0">
              <a:solidFill>
                <a:srgbClr val="FF7C8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D80EF0-400A-4F24-9ACC-7BE0FA259B04}"/>
              </a:ext>
            </a:extLst>
          </p:cNvPr>
          <p:cNvSpPr txBox="1"/>
          <p:nvPr/>
        </p:nvSpPr>
        <p:spPr>
          <a:xfrm>
            <a:off x="1721932" y="2244050"/>
            <a:ext cx="3100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территории населенного пункта, в том числе противопожарных расстояний между зданиями и сооружениями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противопожарных минерализованных полос 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E399C3-F758-4418-8832-44C7FD2EDE9D}"/>
              </a:ext>
            </a:extLst>
          </p:cNvPr>
          <p:cNvSpPr txBox="1"/>
          <p:nvPr/>
        </p:nvSpPr>
        <p:spPr>
          <a:xfrm>
            <a:off x="0" y="3752527"/>
            <a:ext cx="6096000" cy="815929"/>
          </a:xfrm>
          <a:prstGeom prst="rect">
            <a:avLst/>
          </a:prstGeom>
          <a:solidFill>
            <a:srgbClr val="EBCC7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от:</a:t>
            </a:r>
            <a:endParaRPr lang="ru-RU" sz="5400" dirty="0">
              <a:solidFill>
                <a:schemeClr val="bg1">
                  <a:lumMod val="9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BED645C-59C9-4A6C-A91C-BFA4600FA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2"/>
          <a:stretch/>
        </p:blipFill>
        <p:spPr>
          <a:xfrm>
            <a:off x="434915" y="4763313"/>
            <a:ext cx="583418" cy="4724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45B797A-C5CC-4989-9E1E-D0ADCD4FE3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5"/>
          <a:stretch/>
        </p:blipFill>
        <p:spPr>
          <a:xfrm>
            <a:off x="1597500" y="4796554"/>
            <a:ext cx="486046" cy="406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82A8D1D-5DA3-4F8A-ACB7-C8B7C407CE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7"/>
          <a:stretch/>
        </p:blipFill>
        <p:spPr>
          <a:xfrm>
            <a:off x="2775523" y="4761668"/>
            <a:ext cx="581840" cy="4757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00F86AF-386E-4E3C-A7DF-E4E0E14F4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1"/>
          <a:stretch/>
        </p:blipFill>
        <p:spPr>
          <a:xfrm>
            <a:off x="3916570" y="4736310"/>
            <a:ext cx="687892" cy="5265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C7623A5-BC4B-49F2-A605-0E93492447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9"/>
          <a:stretch/>
        </p:blipFill>
        <p:spPr>
          <a:xfrm>
            <a:off x="5133511" y="4761668"/>
            <a:ext cx="614545" cy="4757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46480D4-AFAF-43DD-9F19-47A87301EB22}"/>
              </a:ext>
            </a:extLst>
          </p:cNvPr>
          <p:cNvSpPr txBox="1"/>
          <p:nvPr/>
        </p:nvSpPr>
        <p:spPr>
          <a:xfrm>
            <a:off x="4812728" y="5352793"/>
            <a:ext cx="1249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других горючих материалов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2DCB00-A090-4B54-AE2A-22001BC05241}"/>
              </a:ext>
            </a:extLst>
          </p:cNvPr>
          <p:cNvSpPr txBox="1"/>
          <p:nvPr/>
        </p:nvSpPr>
        <p:spPr>
          <a:xfrm>
            <a:off x="269423" y="5352793"/>
            <a:ext cx="91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горючих </a:t>
            </a:r>
          </a:p>
          <a:p>
            <a:pPr algn="ctr"/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отходов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1BDBB7F-9DB8-4B70-9C6C-F453030E0144}"/>
              </a:ext>
            </a:extLst>
          </p:cNvPr>
          <p:cNvSpPr txBox="1"/>
          <p:nvPr/>
        </p:nvSpPr>
        <p:spPr>
          <a:xfrm>
            <a:off x="1355137" y="5352793"/>
            <a:ext cx="89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мусора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3CCEA7B-C2B4-4A66-83E8-99F4F5A5302B}"/>
              </a:ext>
            </a:extLst>
          </p:cNvPr>
          <p:cNvSpPr txBox="1"/>
          <p:nvPr/>
        </p:nvSpPr>
        <p:spPr>
          <a:xfrm>
            <a:off x="2694945" y="5352793"/>
            <a:ext cx="74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тары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9E8317F-1C7F-4AE0-81EB-553293211556}"/>
              </a:ext>
            </a:extLst>
          </p:cNvPr>
          <p:cNvSpPr txBox="1"/>
          <p:nvPr/>
        </p:nvSpPr>
        <p:spPr>
          <a:xfrm>
            <a:off x="3555122" y="5352793"/>
            <a:ext cx="1410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опавших листьев, сухой травы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1614A34-5759-44E5-B538-42108E9911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>
          <a:xfrm rot="2697908">
            <a:off x="7227598" y="2370780"/>
            <a:ext cx="967683" cy="83898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2B0EC47-27BC-4E17-AB96-26F8D9D292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>
          <a:xfrm>
            <a:off x="7260926" y="3629045"/>
            <a:ext cx="975442" cy="8159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F14ABA8-FF4D-423A-9171-C1C94EC92283}"/>
              </a:ext>
            </a:extLst>
          </p:cNvPr>
          <p:cNvSpPr txBox="1"/>
          <p:nvPr/>
        </p:nvSpPr>
        <p:spPr>
          <a:xfrm>
            <a:off x="8253781" y="2429931"/>
            <a:ext cx="286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звуковая система оповещения населения о ЧС</a:t>
            </a:r>
            <a:endParaRPr lang="ru-RU" sz="1050" dirty="0">
              <a:latin typeface="Franklin Gothic Book" panose="020B0503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7DC2ED5-4AB2-424D-977B-FBE9148F7AAE}"/>
              </a:ext>
            </a:extLst>
          </p:cNvPr>
          <p:cNvSpPr txBox="1"/>
          <p:nvPr/>
        </p:nvSpPr>
        <p:spPr>
          <a:xfrm>
            <a:off x="8262494" y="3694194"/>
            <a:ext cx="307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телефонная связь (радиосвязь) для сообщения о пожаре</a:t>
            </a:r>
          </a:p>
        </p:txBody>
      </p:sp>
    </p:spTree>
    <p:extLst>
      <p:ext uri="{BB962C8B-B14F-4D97-AF65-F5344CB8AC3E}">
        <p14:creationId xmlns:p14="http://schemas.microsoft.com/office/powerpoint/2010/main" val="127383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BE9F51E0-02D3-47C4-A854-43396191BE9F}"/>
              </a:ext>
            </a:extLst>
          </p:cNvPr>
          <p:cNvSpPr/>
          <p:nvPr/>
        </p:nvSpPr>
        <p:spPr>
          <a:xfrm>
            <a:off x="7260926" y="2490829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6489B1F3-976E-46B8-8119-4BBC78B4E2ED}"/>
              </a:ext>
            </a:extLst>
          </p:cNvPr>
          <p:cNvSpPr/>
          <p:nvPr/>
        </p:nvSpPr>
        <p:spPr>
          <a:xfrm>
            <a:off x="7265278" y="4071433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79915EF-2ADC-47BA-8185-410DF1494635}"/>
              </a:ext>
            </a:extLst>
          </p:cNvPr>
          <p:cNvSpPr/>
          <p:nvPr/>
        </p:nvSpPr>
        <p:spPr>
          <a:xfrm flipH="1" flipV="1">
            <a:off x="771710" y="0"/>
            <a:ext cx="917756" cy="685799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742529" y="130954"/>
            <a:ext cx="672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НАСЕЛЕННЫМ ПУНКТАМ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CA8C03F-F5F3-4868-BE05-60379262C729}"/>
              </a:ext>
            </a:extLst>
          </p:cNvPr>
          <p:cNvCxnSpPr>
            <a:cxnSpLocks/>
          </p:cNvCxnSpPr>
          <p:nvPr/>
        </p:nvCxnSpPr>
        <p:spPr>
          <a:xfrm>
            <a:off x="6409508" y="1193074"/>
            <a:ext cx="0" cy="54167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A380B17-FB9E-4541-916D-3FC8569EB540}"/>
              </a:ext>
            </a:extLst>
          </p:cNvPr>
          <p:cNvSpPr txBox="1"/>
          <p:nvPr/>
        </p:nvSpPr>
        <p:spPr>
          <a:xfrm>
            <a:off x="846367" y="1139041"/>
            <a:ext cx="4363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2000" dirty="0"/>
              <a:t>ИСТОЧНИКИ НАРУЖНОГО </a:t>
            </a:r>
          </a:p>
          <a:p>
            <a:r>
              <a:rPr lang="ru-RU" sz="2000" dirty="0"/>
              <a:t>ПРОТИВОПОЖАРНОГО ВОДОСНАБЖЕНИЯ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97F9B9-761B-46F4-88B2-B970BC547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915108" y="2055218"/>
            <a:ext cx="774358" cy="557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AA558-7E4E-4623-9035-C1B07F68CB83}"/>
              </a:ext>
            </a:extLst>
          </p:cNvPr>
          <p:cNvSpPr txBox="1"/>
          <p:nvPr/>
        </p:nvSpPr>
        <p:spPr>
          <a:xfrm>
            <a:off x="1931087" y="4883591"/>
            <a:ext cx="142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градирни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93CAFD4-2E29-4EAA-80BF-2C5706664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1"/>
          <a:stretch/>
        </p:blipFill>
        <p:spPr>
          <a:xfrm>
            <a:off x="915108" y="2672847"/>
            <a:ext cx="747304" cy="506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3F00655-76F7-4FA4-88B7-5BF3D83622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4"/>
          <a:stretch/>
        </p:blipFill>
        <p:spPr>
          <a:xfrm>
            <a:off x="846367" y="3300758"/>
            <a:ext cx="843099" cy="6255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74A191E-CF2C-4EB5-BE4E-87E96A796C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6"/>
          <a:stretch/>
        </p:blipFill>
        <p:spPr>
          <a:xfrm>
            <a:off x="916036" y="4146585"/>
            <a:ext cx="703760" cy="5037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F10516E-D3E0-4E99-90C2-839D78E82E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4"/>
          <a:stretch/>
        </p:blipFill>
        <p:spPr>
          <a:xfrm>
            <a:off x="978856" y="4901245"/>
            <a:ext cx="538299" cy="43384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D84A080-2487-4538-8280-10339AE0DA92}"/>
              </a:ext>
            </a:extLst>
          </p:cNvPr>
          <p:cNvSpPr txBox="1"/>
          <p:nvPr/>
        </p:nvSpPr>
        <p:spPr>
          <a:xfrm>
            <a:off x="1922831" y="2149226"/>
            <a:ext cx="233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пожарные гидранты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24A841B-76A4-4EB7-B558-7F5CFE29DC81}"/>
              </a:ext>
            </a:extLst>
          </p:cNvPr>
          <p:cNvSpPr txBox="1"/>
          <p:nvPr/>
        </p:nvSpPr>
        <p:spPr>
          <a:xfrm>
            <a:off x="1922830" y="2765533"/>
            <a:ext cx="396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искусственные пожарные водоемы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AE09344-8B24-479A-B130-28CF34DB9649}"/>
              </a:ext>
            </a:extLst>
          </p:cNvPr>
          <p:cNvSpPr txBox="1"/>
          <p:nvPr/>
        </p:nvSpPr>
        <p:spPr>
          <a:xfrm>
            <a:off x="1922831" y="3458540"/>
            <a:ext cx="2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реки, озера, пруды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4A3AB63-275F-4DF2-8EE1-ED235B996DE6}"/>
              </a:ext>
            </a:extLst>
          </p:cNvPr>
          <p:cNvSpPr txBox="1"/>
          <p:nvPr/>
        </p:nvSpPr>
        <p:spPr>
          <a:xfrm>
            <a:off x="1931087" y="4213807"/>
            <a:ext cx="196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бассейны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5430C94-77D3-4869-B0E8-D1B59409BF1B}"/>
              </a:ext>
            </a:extLst>
          </p:cNvPr>
          <p:cNvSpPr txBox="1"/>
          <p:nvPr/>
        </p:nvSpPr>
        <p:spPr>
          <a:xfrm>
            <a:off x="3940461" y="6043816"/>
            <a:ext cx="218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достаточность предусмотренного для целей пожаротушения запаса воды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9931E2F2-988B-445B-8268-428D524FEE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2"/>
          <a:stretch/>
        </p:blipFill>
        <p:spPr>
          <a:xfrm>
            <a:off x="749961" y="5533723"/>
            <a:ext cx="760781" cy="524999"/>
          </a:xfrm>
          <a:prstGeom prst="rect">
            <a:avLst/>
          </a:prstGeom>
        </p:spPr>
      </p:pic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12C45B06-746F-4DD5-BE66-CE464DC3DAC5}"/>
              </a:ext>
            </a:extLst>
          </p:cNvPr>
          <p:cNvCxnSpPr>
            <a:cxnSpLocks/>
          </p:cNvCxnSpPr>
          <p:nvPr/>
        </p:nvCxnSpPr>
        <p:spPr>
          <a:xfrm flipH="1">
            <a:off x="165835" y="5471501"/>
            <a:ext cx="60782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21B5F2C-9DA4-4D9E-B3DB-5D39FE701F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7"/>
          <a:stretch/>
        </p:blipFill>
        <p:spPr>
          <a:xfrm>
            <a:off x="2717333" y="5533723"/>
            <a:ext cx="566011" cy="4628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44591B0B-FDBC-443E-B1D2-8C8C913EDC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2"/>
          <a:stretch/>
        </p:blipFill>
        <p:spPr>
          <a:xfrm>
            <a:off x="4783263" y="5623914"/>
            <a:ext cx="519277" cy="4189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13F56D3-0AE0-4245-AF08-59F76B2288E1}"/>
              </a:ext>
            </a:extLst>
          </p:cNvPr>
          <p:cNvSpPr txBox="1"/>
          <p:nvPr/>
        </p:nvSpPr>
        <p:spPr>
          <a:xfrm>
            <a:off x="334332" y="6018298"/>
            <a:ext cx="163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их своевременное обнаружение в любое время суток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721901E-01FD-4A58-8090-72D292812BFE}"/>
              </a:ext>
            </a:extLst>
          </p:cNvPr>
          <p:cNvSpPr txBox="1"/>
          <p:nvPr/>
        </p:nvSpPr>
        <p:spPr>
          <a:xfrm>
            <a:off x="2021779" y="6036698"/>
            <a:ext cx="195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подъезд к ним для забора воды пожарной техникой в любое время года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7D6CD327-DF1C-485C-8E4E-250005CC92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5"/>
          <a:stretch/>
        </p:blipFill>
        <p:spPr>
          <a:xfrm>
            <a:off x="7323105" y="2466035"/>
            <a:ext cx="776670" cy="64878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26C8B14-0734-4156-926D-B089B815D8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2"/>
          <a:stretch/>
        </p:blipFill>
        <p:spPr>
          <a:xfrm>
            <a:off x="7289345" y="3942475"/>
            <a:ext cx="917756" cy="71904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A1E89E5-D663-4619-8B41-ADE472DAADFD}"/>
              </a:ext>
            </a:extLst>
          </p:cNvPr>
          <p:cNvSpPr txBox="1"/>
          <p:nvPr/>
        </p:nvSpPr>
        <p:spPr>
          <a:xfrm>
            <a:off x="8253781" y="2604106"/>
            <a:ext cx="286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подъездная автомобильная дорога к населенному пункту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900CEF0-D426-42B7-9BAE-246C36E6E4F0}"/>
              </a:ext>
            </a:extLst>
          </p:cNvPr>
          <p:cNvSpPr txBox="1"/>
          <p:nvPr/>
        </p:nvSpPr>
        <p:spPr>
          <a:xfrm>
            <a:off x="8262494" y="3868369"/>
            <a:ext cx="30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обеспеченность подъездов к зданиям и сооружениям на его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306283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54D2360A-799C-48ED-8CB9-00AD6E39FE3A}"/>
              </a:ext>
            </a:extLst>
          </p:cNvPr>
          <p:cNvSpPr/>
          <p:nvPr/>
        </p:nvSpPr>
        <p:spPr>
          <a:xfrm>
            <a:off x="2274571" y="2182523"/>
            <a:ext cx="819154" cy="8191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0C906D1-96EC-41E7-A184-87AF177A0064}"/>
              </a:ext>
            </a:extLst>
          </p:cNvPr>
          <p:cNvSpPr/>
          <p:nvPr/>
        </p:nvSpPr>
        <p:spPr>
          <a:xfrm>
            <a:off x="5390873" y="2182523"/>
            <a:ext cx="819154" cy="8191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3FC554E-B8E2-43A5-9A5D-A1A65002EEA6}"/>
              </a:ext>
            </a:extLst>
          </p:cNvPr>
          <p:cNvSpPr/>
          <p:nvPr/>
        </p:nvSpPr>
        <p:spPr>
          <a:xfrm>
            <a:off x="8767345" y="2182523"/>
            <a:ext cx="819154" cy="8191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742529" y="130954"/>
            <a:ext cx="672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НАСЕЛЕННЫМ ПУНКТАМ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EA8097-9DF9-45D2-A148-A3A750337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2013309" y="2328945"/>
            <a:ext cx="1304653" cy="10412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804B4F-5040-4F2F-909C-F749C8B6B5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0"/>
          <a:stretch/>
        </p:blipFill>
        <p:spPr>
          <a:xfrm>
            <a:off x="5313854" y="2406170"/>
            <a:ext cx="1182733" cy="964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92672AD-A9E7-48F7-838C-98A27C045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1"/>
          <a:stretch/>
        </p:blipFill>
        <p:spPr>
          <a:xfrm>
            <a:off x="8666657" y="2328945"/>
            <a:ext cx="1304653" cy="10037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E80337-1A6F-49B7-A3DC-F36E6D264905}"/>
              </a:ext>
            </a:extLst>
          </p:cNvPr>
          <p:cNvSpPr txBox="1"/>
          <p:nvPr/>
        </p:nvSpPr>
        <p:spPr>
          <a:xfrm>
            <a:off x="7750625" y="3594944"/>
            <a:ext cx="2995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наличие мероприятий по обеспечению пожарной безопасности в планах (программах) развития территорий населенного пункта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51E5DF-49D7-4056-AC2F-D82D2651AC92}"/>
              </a:ext>
            </a:extLst>
          </p:cNvPr>
          <p:cNvSpPr txBox="1"/>
          <p:nvPr/>
        </p:nvSpPr>
        <p:spPr>
          <a:xfrm>
            <a:off x="1259201" y="3594944"/>
            <a:ext cx="2812868" cy="12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муниципальный правовой акт, регламентирующий порядок подготовки населенного пункта к пожароопасному сезону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BFA5ED-2019-4AF9-AB8C-D106D6EF9DC5}"/>
              </a:ext>
            </a:extLst>
          </p:cNvPr>
          <p:cNvSpPr txBox="1"/>
          <p:nvPr/>
        </p:nvSpPr>
        <p:spPr>
          <a:xfrm>
            <a:off x="4334933" y="3594944"/>
            <a:ext cx="2943494" cy="12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первичные средства пожаротушения для привлекаемых к тушению лесных пожаров добровольных пожарных дружин (команд)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2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54D2360A-799C-48ED-8CB9-00AD6E39FE3A}"/>
              </a:ext>
            </a:extLst>
          </p:cNvPr>
          <p:cNvSpPr/>
          <p:nvPr/>
        </p:nvSpPr>
        <p:spPr>
          <a:xfrm>
            <a:off x="1255665" y="2170760"/>
            <a:ext cx="819154" cy="819154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0C906D1-96EC-41E7-A184-87AF177A0064}"/>
              </a:ext>
            </a:extLst>
          </p:cNvPr>
          <p:cNvSpPr/>
          <p:nvPr/>
        </p:nvSpPr>
        <p:spPr>
          <a:xfrm>
            <a:off x="5686963" y="2170760"/>
            <a:ext cx="819154" cy="819154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3FC554E-B8E2-43A5-9A5D-A1A65002EEA6}"/>
              </a:ext>
            </a:extLst>
          </p:cNvPr>
          <p:cNvSpPr/>
          <p:nvPr/>
        </p:nvSpPr>
        <p:spPr>
          <a:xfrm>
            <a:off x="7773971" y="2170760"/>
            <a:ext cx="819154" cy="819154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51E5DF-49D7-4056-AC2F-D82D2651AC92}"/>
              </a:ext>
            </a:extLst>
          </p:cNvPr>
          <p:cNvSpPr txBox="1"/>
          <p:nvPr/>
        </p:nvSpPr>
        <p:spPr>
          <a:xfrm>
            <a:off x="9586233" y="3302700"/>
            <a:ext cx="1881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знание сотрудником охраны (сторожем) номера телефона экстренных служб (112) и порядок их вызова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478AB275-E0F2-4F78-8C8D-151E4B75D786}"/>
              </a:ext>
            </a:extLst>
          </p:cNvPr>
          <p:cNvSpPr/>
          <p:nvPr/>
        </p:nvSpPr>
        <p:spPr>
          <a:xfrm>
            <a:off x="3612427" y="2170760"/>
            <a:ext cx="819154" cy="819154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9E97F9B-E491-4A19-91F3-230C19C86599}"/>
              </a:ext>
            </a:extLst>
          </p:cNvPr>
          <p:cNvSpPr/>
          <p:nvPr/>
        </p:nvSpPr>
        <p:spPr>
          <a:xfrm>
            <a:off x="10117181" y="2170760"/>
            <a:ext cx="819154" cy="819154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922DFBE-EB61-45D4-854E-845D0A94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1178376" y="2390871"/>
            <a:ext cx="973731" cy="7771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5DA157-8A17-43E8-BB26-77B863588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3"/>
          <a:stretch/>
        </p:blipFill>
        <p:spPr>
          <a:xfrm>
            <a:off x="3684277" y="2546684"/>
            <a:ext cx="747304" cy="609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7D42719-3B8A-4CB7-9596-BCF9F2ECDA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>
          <a:xfrm>
            <a:off x="5615055" y="2390871"/>
            <a:ext cx="975442" cy="8159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802973-9FB9-4DDD-AF76-74CE0EF0E4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7"/>
          <a:stretch/>
        </p:blipFill>
        <p:spPr>
          <a:xfrm>
            <a:off x="7773971" y="2500389"/>
            <a:ext cx="819154" cy="65592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01D5B7E-CB5B-4580-9358-1EF26384E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74" y="2475744"/>
            <a:ext cx="1168117" cy="7011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6D6B97B-38FC-4BE6-8CF9-B4694E0F8EC6}"/>
              </a:ext>
            </a:extLst>
          </p:cNvPr>
          <p:cNvSpPr txBox="1"/>
          <p:nvPr/>
        </p:nvSpPr>
        <p:spPr>
          <a:xfrm>
            <a:off x="567003" y="3304529"/>
            <a:ext cx="2161639" cy="176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наличие паспорта территории садоводства или огородничества, которые подвержены угрозе лесных пожаров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2A926A-463A-4458-AB38-D3B7A9E069A7}"/>
              </a:ext>
            </a:extLst>
          </p:cNvPr>
          <p:cNvSpPr txBox="1"/>
          <p:nvPr/>
        </p:nvSpPr>
        <p:spPr>
          <a:xfrm>
            <a:off x="3237552" y="3328827"/>
            <a:ext cx="1640754" cy="104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наличие в товариществе охраны (сторожа)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EB460B0-A3A9-4DB9-BA54-9801F5468B41}"/>
              </a:ext>
            </a:extLst>
          </p:cNvPr>
          <p:cNvSpPr txBox="1"/>
          <p:nvPr/>
        </p:nvSpPr>
        <p:spPr>
          <a:xfrm>
            <a:off x="4892447" y="3320118"/>
            <a:ext cx="242124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предусмотрено в помещении сторожки телефонная связь или мобильная радиосвязь, позволяющая осуществлять вызов экстренных </a:t>
            </a:r>
          </a:p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оперативных </a:t>
            </a:r>
          </a:p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служб (112)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C2719F-E578-4B43-B47A-2A7F62A7F36E}"/>
              </a:ext>
            </a:extLst>
          </p:cNvPr>
          <p:cNvSpPr txBox="1"/>
          <p:nvPr/>
        </p:nvSpPr>
        <p:spPr>
          <a:xfrm>
            <a:off x="7319128" y="3320118"/>
            <a:ext cx="1776549" cy="176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знание сотрудником охраны (сторожем) порядка действий в случае пожара (ЧС)</a:t>
            </a:r>
          </a:p>
        </p:txBody>
      </p:sp>
    </p:spTree>
    <p:extLst>
      <p:ext uri="{BB962C8B-B14F-4D97-AF65-F5344CB8AC3E}">
        <p14:creationId xmlns:p14="http://schemas.microsoft.com/office/powerpoint/2010/main" val="5146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D82BD9E-EF04-4F5C-98FA-8F17D5A4D2F9}"/>
              </a:ext>
            </a:extLst>
          </p:cNvPr>
          <p:cNvSpPr txBox="1"/>
          <p:nvPr/>
        </p:nvSpPr>
        <p:spPr>
          <a:xfrm>
            <a:off x="7165605" y="4265889"/>
            <a:ext cx="10887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13800" dirty="0">
                <a:solidFill>
                  <a:srgbClr val="FFB9BB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290C818-0D0F-4B23-B2C8-11FAD52CF117}"/>
              </a:ext>
            </a:extLst>
          </p:cNvPr>
          <p:cNvCxnSpPr>
            <a:cxnSpLocks/>
          </p:cNvCxnSpPr>
          <p:nvPr/>
        </p:nvCxnSpPr>
        <p:spPr>
          <a:xfrm>
            <a:off x="6096000" y="1193074"/>
            <a:ext cx="0" cy="5378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007A6B8-64CE-4D83-B5C4-469B7E8EAF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1"/>
          <a:stretch/>
        </p:blipFill>
        <p:spPr>
          <a:xfrm>
            <a:off x="6142714" y="5328313"/>
            <a:ext cx="1731338" cy="1173836"/>
          </a:xfrm>
          <a:prstGeom prst="rect">
            <a:avLst/>
          </a:prstGeom>
        </p:spPr>
      </p:pic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80EECE38-07B5-4766-B14E-8CD1091A8FB9}"/>
              </a:ext>
            </a:extLst>
          </p:cNvPr>
          <p:cNvSpPr/>
          <p:nvPr/>
        </p:nvSpPr>
        <p:spPr>
          <a:xfrm>
            <a:off x="1120201" y="2681915"/>
            <a:ext cx="2826094" cy="1790299"/>
          </a:xfrm>
          <a:custGeom>
            <a:avLst/>
            <a:gdLst>
              <a:gd name="connsiteX0" fmla="*/ 2429865 w 2826094"/>
              <a:gd name="connsiteY0" fmla="*/ 0 h 1790299"/>
              <a:gd name="connsiteX1" fmla="*/ 2826094 w 2826094"/>
              <a:gd name="connsiteY1" fmla="*/ 1 h 1790299"/>
              <a:gd name="connsiteX2" fmla="*/ 2399128 w 2826094"/>
              <a:gd name="connsiteY2" fmla="*/ 866665 h 1790299"/>
              <a:gd name="connsiteX3" fmla="*/ 2358855 w 2826094"/>
              <a:gd name="connsiteY3" fmla="*/ 894873 h 1790299"/>
              <a:gd name="connsiteX4" fmla="*/ 2429842 w 2826094"/>
              <a:gd name="connsiteY4" fmla="*/ 948158 h 1790299"/>
              <a:gd name="connsiteX5" fmla="*/ 2826094 w 2826094"/>
              <a:gd name="connsiteY5" fmla="*/ 1790298 h 1790299"/>
              <a:gd name="connsiteX6" fmla="*/ 2429865 w 2826094"/>
              <a:gd name="connsiteY6" fmla="*/ 1790299 h 1790299"/>
              <a:gd name="connsiteX7" fmla="*/ 1735345 w 2826094"/>
              <a:gd name="connsiteY7" fmla="*/ 1093605 h 1790299"/>
              <a:gd name="connsiteX8" fmla="*/ 1735347 w 2826094"/>
              <a:gd name="connsiteY8" fmla="*/ 1092928 h 1790299"/>
              <a:gd name="connsiteX9" fmla="*/ 0 w 2826094"/>
              <a:gd name="connsiteY9" fmla="*/ 1092928 h 1790299"/>
              <a:gd name="connsiteX10" fmla="*/ 0 w 2826094"/>
              <a:gd name="connsiteY10" fmla="*/ 697372 h 1790299"/>
              <a:gd name="connsiteX11" fmla="*/ 1735347 w 2826094"/>
              <a:gd name="connsiteY11" fmla="*/ 697372 h 1790299"/>
              <a:gd name="connsiteX12" fmla="*/ 1735345 w 2826094"/>
              <a:gd name="connsiteY12" fmla="*/ 696694 h 1790299"/>
              <a:gd name="connsiteX13" fmla="*/ 2429865 w 2826094"/>
              <a:gd name="connsiteY13" fmla="*/ 0 h 179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6094" h="1790299">
                <a:moveTo>
                  <a:pt x="2429865" y="0"/>
                </a:moveTo>
                <a:lnTo>
                  <a:pt x="2826094" y="1"/>
                </a:lnTo>
                <a:cubicBezTo>
                  <a:pt x="2826094" y="352895"/>
                  <a:pt x="2658813" y="666820"/>
                  <a:pt x="2399128" y="866665"/>
                </a:cubicBezTo>
                <a:lnTo>
                  <a:pt x="2358855" y="894873"/>
                </a:lnTo>
                <a:lnTo>
                  <a:pt x="2429842" y="948158"/>
                </a:lnTo>
                <a:cubicBezTo>
                  <a:pt x="2671928" y="1148655"/>
                  <a:pt x="2826094" y="1451520"/>
                  <a:pt x="2826094" y="1790298"/>
                </a:cubicBezTo>
                <a:lnTo>
                  <a:pt x="2429865" y="1790299"/>
                </a:lnTo>
                <a:cubicBezTo>
                  <a:pt x="2429865" y="1406373"/>
                  <a:pt x="2119268" y="1094805"/>
                  <a:pt x="1735345" y="1093605"/>
                </a:cubicBezTo>
                <a:lnTo>
                  <a:pt x="1735347" y="1092928"/>
                </a:lnTo>
                <a:lnTo>
                  <a:pt x="0" y="1092928"/>
                </a:lnTo>
                <a:lnTo>
                  <a:pt x="0" y="697372"/>
                </a:lnTo>
                <a:lnTo>
                  <a:pt x="1735347" y="697372"/>
                </a:lnTo>
                <a:lnTo>
                  <a:pt x="1735345" y="696694"/>
                </a:lnTo>
                <a:cubicBezTo>
                  <a:pt x="2119268" y="695494"/>
                  <a:pt x="2429865" y="383926"/>
                  <a:pt x="242986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458473-7DCD-4BD6-B291-3200798BC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0"/>
          <a:stretch/>
        </p:blipFill>
        <p:spPr>
          <a:xfrm flipH="1">
            <a:off x="1402984" y="2796661"/>
            <a:ext cx="1198743" cy="8753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2E03A5A-C257-49BE-97BE-71FC84FF8B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3260070" y="1859988"/>
            <a:ext cx="1022223" cy="73502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1235D0-869B-44A9-8B56-88A35B51B486}"/>
              </a:ext>
            </a:extLst>
          </p:cNvPr>
          <p:cNvSpPr txBox="1"/>
          <p:nvPr/>
        </p:nvSpPr>
        <p:spPr>
          <a:xfrm>
            <a:off x="4182227" y="2017761"/>
            <a:ext cx="1348908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к садовым домам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DDF4B3-E323-4D9A-92D6-7A846AF763A4}"/>
              </a:ext>
            </a:extLst>
          </p:cNvPr>
          <p:cNvSpPr txBox="1"/>
          <p:nvPr/>
        </p:nvSpPr>
        <p:spPr>
          <a:xfrm>
            <a:off x="4135487" y="4473000"/>
            <a:ext cx="1835391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к противопожарным источникам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652FA92-9AD2-4D91-9F96-4CEAB23137FD}"/>
              </a:ext>
            </a:extLst>
          </p:cNvPr>
          <p:cNvSpPr txBox="1"/>
          <p:nvPr/>
        </p:nvSpPr>
        <p:spPr>
          <a:xfrm>
            <a:off x="1625090" y="1345346"/>
            <a:ext cx="339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2000" dirty="0"/>
              <a:t>БЕСПРЕПЯТСТВЕННЫЙ ПРОЕЗД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50CD5D0-0104-4418-8DCA-658846F16A0C}"/>
              </a:ext>
            </a:extLst>
          </p:cNvPr>
          <p:cNvSpPr txBox="1"/>
          <p:nvPr/>
        </p:nvSpPr>
        <p:spPr>
          <a:xfrm>
            <a:off x="1457016" y="3523531"/>
            <a:ext cx="2013119" cy="30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400" dirty="0">
                <a:latin typeface="Franklin Gothic Book" panose="020B0503020102020204" pitchFamily="34" charset="0"/>
              </a:rPr>
              <a:t>пожарной техники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C4A6B65-A645-4F42-8435-58E02CD7D1B9}"/>
              </a:ext>
            </a:extLst>
          </p:cNvPr>
          <p:cNvCxnSpPr>
            <a:stCxn id="36" idx="10"/>
          </p:cNvCxnSpPr>
          <p:nvPr/>
        </p:nvCxnSpPr>
        <p:spPr>
          <a:xfrm flipH="1">
            <a:off x="444137" y="3379287"/>
            <a:ext cx="676064" cy="35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20FD0134-039E-49C1-B8EC-A4890D8B3067}"/>
              </a:ext>
            </a:extLst>
          </p:cNvPr>
          <p:cNvCxnSpPr/>
          <p:nvPr/>
        </p:nvCxnSpPr>
        <p:spPr>
          <a:xfrm flipH="1">
            <a:off x="444137" y="3762465"/>
            <a:ext cx="676064" cy="35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AA2BCCF3-08A8-4424-8E02-BDE0B3560E0F}"/>
              </a:ext>
            </a:extLst>
          </p:cNvPr>
          <p:cNvSpPr/>
          <p:nvPr/>
        </p:nvSpPr>
        <p:spPr>
          <a:xfrm>
            <a:off x="792480" y="2747131"/>
            <a:ext cx="3004457" cy="2382135"/>
          </a:xfrm>
          <a:custGeom>
            <a:avLst/>
            <a:gdLst>
              <a:gd name="connsiteX0" fmla="*/ 0 w 3004457"/>
              <a:gd name="connsiteY0" fmla="*/ 0 h 3143794"/>
              <a:gd name="connsiteX1" fmla="*/ 0 w 3004457"/>
              <a:gd name="connsiteY1" fmla="*/ 3143794 h 3143794"/>
              <a:gd name="connsiteX2" fmla="*/ 3004457 w 3004457"/>
              <a:gd name="connsiteY2" fmla="*/ 3143794 h 314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4457" h="3143794">
                <a:moveTo>
                  <a:pt x="0" y="0"/>
                </a:moveTo>
                <a:lnTo>
                  <a:pt x="0" y="3143794"/>
                </a:lnTo>
                <a:lnTo>
                  <a:pt x="3004457" y="3143794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EE436D0-F48D-4209-AF70-637F7BA2745E}"/>
              </a:ext>
            </a:extLst>
          </p:cNvPr>
          <p:cNvCxnSpPr/>
          <p:nvPr/>
        </p:nvCxnSpPr>
        <p:spPr>
          <a:xfrm>
            <a:off x="792480" y="3762465"/>
            <a:ext cx="0" cy="4354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575F6C94-058C-45F5-A917-2A90C7506521}"/>
              </a:ext>
            </a:extLst>
          </p:cNvPr>
          <p:cNvCxnSpPr>
            <a:cxnSpLocks/>
          </p:cNvCxnSpPr>
          <p:nvPr/>
        </p:nvCxnSpPr>
        <p:spPr>
          <a:xfrm flipH="1" flipV="1">
            <a:off x="793463" y="2943858"/>
            <a:ext cx="0" cy="4354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993C6F0-2903-4F52-9E1E-A6B5DC9B9365}"/>
              </a:ext>
            </a:extLst>
          </p:cNvPr>
          <p:cNvSpPr txBox="1"/>
          <p:nvPr/>
        </p:nvSpPr>
        <p:spPr>
          <a:xfrm>
            <a:off x="821794" y="4392025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НЕ МЕНЕЕ </a:t>
            </a:r>
            <a:r>
              <a:rPr lang="ru-RU" sz="3600" dirty="0"/>
              <a:t>3,5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43AE6EF-6305-4183-9A84-E6C61C663E06}"/>
              </a:ext>
            </a:extLst>
          </p:cNvPr>
          <p:cNvSpPr txBox="1"/>
          <p:nvPr/>
        </p:nvSpPr>
        <p:spPr>
          <a:xfrm>
            <a:off x="7720641" y="1345346"/>
            <a:ext cx="285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2000" dirty="0"/>
              <a:t>ТРЕБУЕМЫЙ ЗАПАС ВОДЫ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274312F-521C-4345-A638-004CC8B7524F}"/>
              </a:ext>
            </a:extLst>
          </p:cNvPr>
          <p:cNvSpPr txBox="1"/>
          <p:nvPr/>
        </p:nvSpPr>
        <p:spPr>
          <a:xfrm>
            <a:off x="7714979" y="1690424"/>
            <a:ext cx="292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для целей пожаротушения в границах товарищества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F90557E-F85C-4755-82A2-5B3B0CCF8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6240623" y="2636692"/>
            <a:ext cx="1022223" cy="73502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587D435-36EC-4D1B-8D18-987ECA651FAA}"/>
              </a:ext>
            </a:extLst>
          </p:cNvPr>
          <p:cNvSpPr txBox="1"/>
          <p:nvPr/>
        </p:nvSpPr>
        <p:spPr>
          <a:xfrm>
            <a:off x="7089135" y="2907023"/>
            <a:ext cx="2080921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до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300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участков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48A82E-C6F7-423D-861C-8DF8433F5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6240623" y="3628305"/>
            <a:ext cx="1022223" cy="73502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9FC0A31-4A55-44B0-B8D8-83BE41595948}"/>
              </a:ext>
            </a:extLst>
          </p:cNvPr>
          <p:cNvSpPr txBox="1"/>
          <p:nvPr/>
        </p:nvSpPr>
        <p:spPr>
          <a:xfrm>
            <a:off x="7089135" y="3898636"/>
            <a:ext cx="2428493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более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300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участков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C460312-2F7E-4A4D-9B77-8B1D563F1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5"/>
          <a:stretch/>
        </p:blipFill>
        <p:spPr>
          <a:xfrm>
            <a:off x="10487039" y="2470253"/>
            <a:ext cx="1206476" cy="9346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9D57028-3E24-4C04-92A7-E59A4FB18862}"/>
              </a:ext>
            </a:extLst>
          </p:cNvPr>
          <p:cNvSpPr txBox="1"/>
          <p:nvPr/>
        </p:nvSpPr>
        <p:spPr>
          <a:xfrm>
            <a:off x="9684775" y="2906943"/>
            <a:ext cx="2928576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не менее   </a:t>
            </a: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25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   </a:t>
            </a:r>
            <a:r>
              <a:rPr lang="ru-RU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куб.м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AD49F91-88F1-4D7E-9EB9-0B1224E25C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5"/>
          <a:stretch/>
        </p:blipFill>
        <p:spPr>
          <a:xfrm>
            <a:off x="10506703" y="3468372"/>
            <a:ext cx="1206476" cy="9346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74F0DCB-280D-4312-9227-6A7A42FE51E7}"/>
              </a:ext>
            </a:extLst>
          </p:cNvPr>
          <p:cNvSpPr txBox="1"/>
          <p:nvPr/>
        </p:nvSpPr>
        <p:spPr>
          <a:xfrm>
            <a:off x="9704439" y="3905062"/>
            <a:ext cx="2928576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не менее   </a:t>
            </a: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60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   </a:t>
            </a:r>
            <a:r>
              <a:rPr lang="ru-RU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куб.м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58" name="Стрелка: шеврон 57">
            <a:extLst>
              <a:ext uri="{FF2B5EF4-FFF2-40B4-BE49-F238E27FC236}">
                <a16:creationId xmlns:a16="http://schemas.microsoft.com/office/drawing/2014/main" xmlns="" id="{F195DE4A-A48B-4A93-A9E8-A351F8706E37}"/>
              </a:ext>
            </a:extLst>
          </p:cNvPr>
          <p:cNvSpPr/>
          <p:nvPr/>
        </p:nvSpPr>
        <p:spPr>
          <a:xfrm>
            <a:off x="9468463" y="2811326"/>
            <a:ext cx="216309" cy="510268"/>
          </a:xfrm>
          <a:prstGeom prst="chevron">
            <a:avLst/>
          </a:prstGeom>
          <a:solidFill>
            <a:srgbClr val="EB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шеврон 58">
            <a:extLst>
              <a:ext uri="{FF2B5EF4-FFF2-40B4-BE49-F238E27FC236}">
                <a16:creationId xmlns:a16="http://schemas.microsoft.com/office/drawing/2014/main" xmlns="" id="{62D6B95B-934D-4A7A-BC08-0330B383406D}"/>
              </a:ext>
            </a:extLst>
          </p:cNvPr>
          <p:cNvSpPr/>
          <p:nvPr/>
        </p:nvSpPr>
        <p:spPr>
          <a:xfrm>
            <a:off x="9468463" y="3803118"/>
            <a:ext cx="216309" cy="510268"/>
          </a:xfrm>
          <a:prstGeom prst="chevron">
            <a:avLst/>
          </a:prstGeom>
          <a:solidFill>
            <a:srgbClr val="EB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E6700156-8C73-4A8F-B2C8-81DC1B393BEC}"/>
              </a:ext>
            </a:extLst>
          </p:cNvPr>
          <p:cNvGrpSpPr/>
          <p:nvPr/>
        </p:nvGrpSpPr>
        <p:grpSpPr>
          <a:xfrm>
            <a:off x="7907686" y="4903020"/>
            <a:ext cx="1258528" cy="839000"/>
            <a:chOff x="8065003" y="4903020"/>
            <a:chExt cx="1258528" cy="839000"/>
          </a:xfrm>
        </p:grpSpPr>
        <p:sp>
          <p:nvSpPr>
            <p:cNvPr id="60" name="Блок-схема: данные 59">
              <a:extLst>
                <a:ext uri="{FF2B5EF4-FFF2-40B4-BE49-F238E27FC236}">
                  <a16:creationId xmlns:a16="http://schemas.microsoft.com/office/drawing/2014/main" xmlns="" id="{441ADF1E-CC25-4DB5-A360-5A5F067673BE}"/>
                </a:ext>
              </a:extLst>
            </p:cNvPr>
            <p:cNvSpPr/>
            <p:nvPr/>
          </p:nvSpPr>
          <p:spPr>
            <a:xfrm>
              <a:off x="8065003" y="5231752"/>
              <a:ext cx="1258528" cy="510268"/>
            </a:xfrm>
            <a:prstGeom prst="flowChartInputOutpu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51239C1E-8C13-44B9-B88C-F48AED048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80"/>
            <a:stretch/>
          </p:blipFill>
          <p:spPr>
            <a:xfrm flipH="1">
              <a:off x="8144853" y="4903020"/>
              <a:ext cx="1025203" cy="748607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9361F70F-62EF-4B46-A576-1E3D8D98CB8F}"/>
              </a:ext>
            </a:extLst>
          </p:cNvPr>
          <p:cNvGrpSpPr/>
          <p:nvPr/>
        </p:nvGrpSpPr>
        <p:grpSpPr>
          <a:xfrm>
            <a:off x="7874127" y="5697990"/>
            <a:ext cx="1258528" cy="839000"/>
            <a:chOff x="8065003" y="4903020"/>
            <a:chExt cx="1258528" cy="839000"/>
          </a:xfrm>
        </p:grpSpPr>
        <p:sp>
          <p:nvSpPr>
            <p:cNvPr id="64" name="Блок-схема: данные 63">
              <a:extLst>
                <a:ext uri="{FF2B5EF4-FFF2-40B4-BE49-F238E27FC236}">
                  <a16:creationId xmlns:a16="http://schemas.microsoft.com/office/drawing/2014/main" xmlns="" id="{7C394468-C0BB-4F93-8A9E-5FCCF8D9C0CE}"/>
                </a:ext>
              </a:extLst>
            </p:cNvPr>
            <p:cNvSpPr/>
            <p:nvPr/>
          </p:nvSpPr>
          <p:spPr>
            <a:xfrm>
              <a:off x="8065003" y="5231752"/>
              <a:ext cx="1258528" cy="510268"/>
            </a:xfrm>
            <a:prstGeom prst="flowChartInputOutpu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B209548E-848C-4C03-A32C-134FFEF5B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80"/>
            <a:stretch/>
          </p:blipFill>
          <p:spPr>
            <a:xfrm flipH="1">
              <a:off x="8144853" y="4903020"/>
              <a:ext cx="1025203" cy="748607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287DBA6-E3B6-4B24-8E4E-C0F75E7795DD}"/>
              </a:ext>
            </a:extLst>
          </p:cNvPr>
          <p:cNvSpPr txBox="1"/>
          <p:nvPr/>
        </p:nvSpPr>
        <p:spPr>
          <a:xfrm>
            <a:off x="9311146" y="4878991"/>
            <a:ext cx="27235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 площадками для установки пожарной 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 возможностью забора воды насосами и организацией подъезда </a:t>
            </a:r>
            <a:b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не менее </a:t>
            </a:r>
            <a:r>
              <a:rPr lang="ru-RU" sz="2000" dirty="0">
                <a:solidFill>
                  <a:srgbClr val="FF505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пожарных автомобилей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1857F101-0283-45AF-BA64-F429128D298C}"/>
              </a:ext>
            </a:extLst>
          </p:cNvPr>
          <p:cNvCxnSpPr>
            <a:cxnSpLocks/>
          </p:cNvCxnSpPr>
          <p:nvPr/>
        </p:nvCxnSpPr>
        <p:spPr>
          <a:xfrm flipH="1">
            <a:off x="6240623" y="4664777"/>
            <a:ext cx="5777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65A167A0-1712-4145-939F-F4880B359638}"/>
              </a:ext>
            </a:extLst>
          </p:cNvPr>
          <p:cNvCxnSpPr>
            <a:cxnSpLocks/>
          </p:cNvCxnSpPr>
          <p:nvPr/>
        </p:nvCxnSpPr>
        <p:spPr>
          <a:xfrm flipH="1">
            <a:off x="193216" y="5412029"/>
            <a:ext cx="5777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3148588-C99F-479D-BC1F-F4B8D4752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8" y="5590227"/>
            <a:ext cx="1131321" cy="111472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8257D38-2C50-4EF8-ABFD-5461BC2245AC}"/>
              </a:ext>
            </a:extLst>
          </p:cNvPr>
          <p:cNvSpPr txBox="1"/>
          <p:nvPr/>
        </p:nvSpPr>
        <p:spPr>
          <a:xfrm>
            <a:off x="2164702" y="5801648"/>
            <a:ext cx="326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табличка с обозначением </a:t>
            </a:r>
            <a:r>
              <a:rPr lang="ru-RU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«ПОЖАРНЫЙ ВОДОЕМ»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EB14E83-A46D-413A-89E4-87FB2E1492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1"/>
          <a:stretch/>
        </p:blipFill>
        <p:spPr>
          <a:xfrm>
            <a:off x="3299207" y="4409568"/>
            <a:ext cx="927425" cy="6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9AC59975-56F5-4FDB-9A16-58DAB3255681}"/>
              </a:ext>
            </a:extLst>
          </p:cNvPr>
          <p:cNvSpPr/>
          <p:nvPr/>
        </p:nvSpPr>
        <p:spPr>
          <a:xfrm>
            <a:off x="7762728" y="3086214"/>
            <a:ext cx="819154" cy="8191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7E6CB4A-80AB-4ED2-893F-D26F1CDC482A}"/>
              </a:ext>
            </a:extLst>
          </p:cNvPr>
          <p:cNvSpPr txBox="1"/>
          <p:nvPr/>
        </p:nvSpPr>
        <p:spPr>
          <a:xfrm>
            <a:off x="3266811" y="702227"/>
            <a:ext cx="10887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13800" dirty="0">
                <a:solidFill>
                  <a:srgbClr val="EBCC7D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FCFC179-BD70-4214-ADB2-6C5144D05060}"/>
              </a:ext>
            </a:extLst>
          </p:cNvPr>
          <p:cNvSpPr txBox="1"/>
          <p:nvPr/>
        </p:nvSpPr>
        <p:spPr>
          <a:xfrm>
            <a:off x="3252656" y="2578179"/>
            <a:ext cx="10887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13800" dirty="0">
                <a:solidFill>
                  <a:srgbClr val="EBCC7D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C56422-189F-4E33-BAC5-22F5D63C9614}"/>
              </a:ext>
            </a:extLst>
          </p:cNvPr>
          <p:cNvSpPr txBox="1"/>
          <p:nvPr/>
        </p:nvSpPr>
        <p:spPr>
          <a:xfrm>
            <a:off x="3316360" y="4300777"/>
            <a:ext cx="10887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sz="13800" dirty="0">
                <a:solidFill>
                  <a:srgbClr val="EBCC7D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165EEE32-ED14-4B95-B4E9-5098978054E4}"/>
              </a:ext>
            </a:extLst>
          </p:cNvPr>
          <p:cNvCxnSpPr>
            <a:cxnSpLocks/>
          </p:cNvCxnSpPr>
          <p:nvPr/>
        </p:nvCxnSpPr>
        <p:spPr>
          <a:xfrm>
            <a:off x="6725266" y="1193074"/>
            <a:ext cx="0" cy="5378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красный,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A2D3B2B6-CB58-4338-8B16-8FA8B0400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8" y="1602656"/>
            <a:ext cx="1033739" cy="86278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D50AF2C-2F82-40FE-A0E6-ED58BB12F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5" y="3145055"/>
            <a:ext cx="1437072" cy="140066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текс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9C0A38E-0032-4030-979B-B4CE1D77B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1" y="4860890"/>
            <a:ext cx="1437072" cy="14006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екс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78787AF-A6C6-4AE1-90AB-FCD660771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55" y="4861695"/>
            <a:ext cx="1437072" cy="14006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1BB22AC-28C7-4B31-8E1D-9263B08E7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384208" y="1602656"/>
            <a:ext cx="1022223" cy="73502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87A57E1-6B05-49CC-9BFD-187F5001D07E}"/>
              </a:ext>
            </a:extLst>
          </p:cNvPr>
          <p:cNvSpPr txBox="1"/>
          <p:nvPr/>
        </p:nvSpPr>
        <p:spPr>
          <a:xfrm>
            <a:off x="1232720" y="1607514"/>
            <a:ext cx="2080921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до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300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участков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18F3073-C365-445A-B1C9-25F8A763E3B9}"/>
              </a:ext>
            </a:extLst>
          </p:cNvPr>
          <p:cNvSpPr txBox="1"/>
          <p:nvPr/>
        </p:nvSpPr>
        <p:spPr>
          <a:xfrm>
            <a:off x="3441347" y="2430028"/>
            <a:ext cx="2080921" cy="30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переносная мотопомпа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FC6DEAD-595D-45D5-8F2E-4830FF5D33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384208" y="3453132"/>
            <a:ext cx="1022223" cy="7350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9507FD-37FC-4890-93D6-57A486D0D0D7}"/>
              </a:ext>
            </a:extLst>
          </p:cNvPr>
          <p:cNvSpPr txBox="1"/>
          <p:nvPr/>
        </p:nvSpPr>
        <p:spPr>
          <a:xfrm>
            <a:off x="1232720" y="3467825"/>
            <a:ext cx="2080921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301-1000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участков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B316FD1-EE45-41F6-81CA-0FCA7DDED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384208" y="5098507"/>
            <a:ext cx="1022223" cy="73502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42B3B6C-4287-49AE-8271-10AC9AD235D4}"/>
              </a:ext>
            </a:extLst>
          </p:cNvPr>
          <p:cNvSpPr txBox="1"/>
          <p:nvPr/>
        </p:nvSpPr>
        <p:spPr>
          <a:xfrm>
            <a:off x="1232720" y="5103365"/>
            <a:ext cx="2080921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более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1000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участков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BB265B9-AD7F-4AE8-897A-97906AEA48AB}"/>
              </a:ext>
            </a:extLst>
          </p:cNvPr>
          <p:cNvSpPr txBox="1"/>
          <p:nvPr/>
        </p:nvSpPr>
        <p:spPr>
          <a:xfrm>
            <a:off x="3441347" y="4391998"/>
            <a:ext cx="2080921" cy="30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прицепная мотопомпа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6C0DE68-CBC9-4552-9207-ACC2FF218C59}"/>
              </a:ext>
            </a:extLst>
          </p:cNvPr>
          <p:cNvSpPr txBox="1"/>
          <p:nvPr/>
        </p:nvSpPr>
        <p:spPr>
          <a:xfrm>
            <a:off x="3364659" y="6140030"/>
            <a:ext cx="2080921" cy="30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прицепных мотопомпы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49" name="Стрелка: шеврон 48">
            <a:extLst>
              <a:ext uri="{FF2B5EF4-FFF2-40B4-BE49-F238E27FC236}">
                <a16:creationId xmlns:a16="http://schemas.microsoft.com/office/drawing/2014/main" xmlns="" id="{69A2E472-A5ED-4236-9AE1-3422BFFCD752}"/>
              </a:ext>
            </a:extLst>
          </p:cNvPr>
          <p:cNvSpPr/>
          <p:nvPr/>
        </p:nvSpPr>
        <p:spPr>
          <a:xfrm>
            <a:off x="2897431" y="1700015"/>
            <a:ext cx="216309" cy="59956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: шеврон 49">
            <a:extLst>
              <a:ext uri="{FF2B5EF4-FFF2-40B4-BE49-F238E27FC236}">
                <a16:creationId xmlns:a16="http://schemas.microsoft.com/office/drawing/2014/main" xmlns="" id="{AB1380BC-711F-487D-BA1C-332A7F79E4D1}"/>
              </a:ext>
            </a:extLst>
          </p:cNvPr>
          <p:cNvSpPr/>
          <p:nvPr/>
        </p:nvSpPr>
        <p:spPr>
          <a:xfrm>
            <a:off x="2899208" y="3578062"/>
            <a:ext cx="216309" cy="59956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трелка: шеврон 50">
            <a:extLst>
              <a:ext uri="{FF2B5EF4-FFF2-40B4-BE49-F238E27FC236}">
                <a16:creationId xmlns:a16="http://schemas.microsoft.com/office/drawing/2014/main" xmlns="" id="{33FFEFA0-AE4D-4DF8-9C2A-9EDC9E0C350D}"/>
              </a:ext>
            </a:extLst>
          </p:cNvPr>
          <p:cNvSpPr/>
          <p:nvPr/>
        </p:nvSpPr>
        <p:spPr>
          <a:xfrm>
            <a:off x="2904921" y="5224635"/>
            <a:ext cx="216309" cy="59956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2F5AA75-FAFB-4920-8C24-D71388D97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0"/>
          <a:stretch/>
        </p:blipFill>
        <p:spPr>
          <a:xfrm flipH="1">
            <a:off x="7596990" y="3453132"/>
            <a:ext cx="1150631" cy="92821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565EC3B-F9A8-432E-AC26-B99D16DE134F}"/>
              </a:ext>
            </a:extLst>
          </p:cNvPr>
          <p:cNvSpPr txBox="1"/>
          <p:nvPr/>
        </p:nvSpPr>
        <p:spPr>
          <a:xfrm>
            <a:off x="8913359" y="3187543"/>
            <a:ext cx="2482872" cy="143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наружное освещение на улицах и проездах территории садоводческого (дачного) объединения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B33421-EF75-4F3E-9605-421C46E1D0A6}"/>
              </a:ext>
            </a:extLst>
          </p:cNvPr>
          <p:cNvSpPr txBox="1"/>
          <p:nvPr/>
        </p:nvSpPr>
        <p:spPr>
          <a:xfrm>
            <a:off x="2647967" y="1178198"/>
            <a:ext cx="690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ctr"/>
            <a:r>
              <a:rPr lang="ru-RU" dirty="0"/>
              <a:t>ОБЕСПЕЧЕНИЕ ОПОВЕЩЕНИЯ ЧЛЕНОВ ТОВАРИЩЕСТВА О ПОЖАРЕ</a:t>
            </a:r>
          </a:p>
        </p:txBody>
      </p:sp>
      <p:pic>
        <p:nvPicPr>
          <p:cNvPr id="3" name="Рисунок 2" descr="Изображение выглядит как текст, знак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E1ACFDD-ECBE-4AD0-9696-AAA62C66A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76" y="2377313"/>
            <a:ext cx="2671343" cy="448068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еталлический, сидит, темны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1B6EC5-6765-4C6D-B85B-5F50B0F3F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"/>
          <a:stretch/>
        </p:blipFill>
        <p:spPr>
          <a:xfrm>
            <a:off x="811690" y="2061876"/>
            <a:ext cx="3212485" cy="479612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02BE621-1248-4EC6-9DC8-3F05661D55CC}"/>
              </a:ext>
            </a:extLst>
          </p:cNvPr>
          <p:cNvSpPr txBox="1"/>
          <p:nvPr/>
        </p:nvSpPr>
        <p:spPr>
          <a:xfrm>
            <a:off x="2904772" y="4617656"/>
            <a:ext cx="2238806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автоматизированные средства оповещения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1880C62-C0DF-42C8-8852-944C875A4E31}"/>
              </a:ext>
            </a:extLst>
          </p:cNvPr>
          <p:cNvSpPr txBox="1"/>
          <p:nvPr/>
        </p:nvSpPr>
        <p:spPr>
          <a:xfrm>
            <a:off x="8687280" y="4617656"/>
            <a:ext cx="2238806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ручные средства оповещения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4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C6AD0A-A4C2-41F3-9CA6-E6EE80D31A70}"/>
              </a:ext>
            </a:extLst>
          </p:cNvPr>
          <p:cNvSpPr txBox="1"/>
          <p:nvPr/>
        </p:nvSpPr>
        <p:spPr>
          <a:xfrm>
            <a:off x="5129672" y="1178198"/>
            <a:ext cx="193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ctr"/>
            <a:r>
              <a:rPr lang="ru-RU" sz="2000" dirty="0"/>
              <a:t>ПОЖАРНЫЙ ЩИТ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C708F8-D77B-4C45-B7FC-931A94A93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915">
            <a:off x="1578515" y="1085506"/>
            <a:ext cx="3504762" cy="175873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рный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B5CB087-A8FA-4F47-9752-39FFC89A0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178">
            <a:off x="1700824" y="1585531"/>
            <a:ext cx="3086100" cy="218122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A57F2408-1B5D-4A96-AE42-C1B65424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458">
            <a:off x="1815884" y="1904685"/>
            <a:ext cx="3106625" cy="31066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DBD9129-00A4-4F79-AC4F-5A940729769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94">
            <a:off x="1601184" y="2560351"/>
            <a:ext cx="3284375" cy="328437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шка, внутренний, миксер, пластмассо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422295D-F009-43D2-A7D8-FA04BAC21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86" y="1902747"/>
            <a:ext cx="1482447" cy="126008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8E738E51-D2D8-4403-AA85-642D7AB7A1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09" y="1880134"/>
            <a:ext cx="1595145" cy="1390966"/>
          </a:xfrm>
          <a:prstGeom prst="rect">
            <a:avLst/>
          </a:prstGeom>
        </p:spPr>
      </p:pic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D43AC99E-6E04-49A9-B527-9491C0251C81}"/>
              </a:ext>
            </a:extLst>
          </p:cNvPr>
          <p:cNvCxnSpPr>
            <a:cxnSpLocks/>
          </p:cNvCxnSpPr>
          <p:nvPr/>
        </p:nvCxnSpPr>
        <p:spPr>
          <a:xfrm flipH="1">
            <a:off x="183383" y="5038403"/>
            <a:ext cx="118611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457AC12-B8EF-405F-A140-96671C1E3C58}"/>
              </a:ext>
            </a:extLst>
          </p:cNvPr>
          <p:cNvSpPr txBox="1"/>
          <p:nvPr/>
        </p:nvSpPr>
        <p:spPr>
          <a:xfrm>
            <a:off x="2754979" y="1964871"/>
            <a:ext cx="976784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лом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5E974E0-C3B3-4692-B9B0-39F6B4EB2827}"/>
              </a:ext>
            </a:extLst>
          </p:cNvPr>
          <p:cNvSpPr txBox="1"/>
          <p:nvPr/>
        </p:nvSpPr>
        <p:spPr>
          <a:xfrm>
            <a:off x="2751701" y="2676143"/>
            <a:ext cx="976784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багор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79CEF2B-A358-499F-83D3-FFA04CB9116B}"/>
              </a:ext>
            </a:extLst>
          </p:cNvPr>
          <p:cNvSpPr txBox="1"/>
          <p:nvPr/>
        </p:nvSpPr>
        <p:spPr>
          <a:xfrm>
            <a:off x="2155211" y="3492231"/>
            <a:ext cx="2062827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штыковая лопата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62325AA-BF76-4CD8-9BBE-C39E63F5FC28}"/>
              </a:ext>
            </a:extLst>
          </p:cNvPr>
          <p:cNvSpPr txBox="1"/>
          <p:nvPr/>
        </p:nvSpPr>
        <p:spPr>
          <a:xfrm>
            <a:off x="2185148" y="4305725"/>
            <a:ext cx="2062827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совковая лопата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E171915-7BAB-4FFC-8E27-E6BF61AAD811}"/>
              </a:ext>
            </a:extLst>
          </p:cNvPr>
          <p:cNvSpPr txBox="1"/>
          <p:nvPr/>
        </p:nvSpPr>
        <p:spPr>
          <a:xfrm>
            <a:off x="6516320" y="3165113"/>
            <a:ext cx="1320262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ведро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C18F2A0-957F-4E7A-A7E0-14B346A733DF}"/>
              </a:ext>
            </a:extLst>
          </p:cNvPr>
          <p:cNvSpPr txBox="1"/>
          <p:nvPr/>
        </p:nvSpPr>
        <p:spPr>
          <a:xfrm>
            <a:off x="8338517" y="3165113"/>
            <a:ext cx="1320262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7000"/>
              </a:lnSpc>
              <a:defRPr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sz="1600" dirty="0"/>
              <a:t>емкость для хранения воды </a:t>
            </a:r>
          </a:p>
          <a:p>
            <a:r>
              <a:rPr lang="ru-RU" sz="32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0,2 </a:t>
            </a:r>
          </a:p>
          <a:p>
            <a:r>
              <a:rPr lang="ru-RU" sz="1600" dirty="0"/>
              <a:t>куб. метра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F50D3C1-6DD2-4054-AF06-E96A62C92D7D}"/>
              </a:ext>
            </a:extLst>
          </p:cNvPr>
          <p:cNvSpPr txBox="1"/>
          <p:nvPr/>
        </p:nvSpPr>
        <p:spPr>
          <a:xfrm>
            <a:off x="10359250" y="3162827"/>
            <a:ext cx="1320262" cy="12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7000"/>
              </a:lnSpc>
              <a:defRPr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sz="1600" dirty="0"/>
              <a:t>ящик с песком</a:t>
            </a:r>
          </a:p>
          <a:p>
            <a:r>
              <a:rPr lang="ru-RU" sz="32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0,5 </a:t>
            </a:r>
          </a:p>
          <a:p>
            <a:r>
              <a:rPr lang="ru-RU" sz="1600" dirty="0"/>
              <a:t>куб. метра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D46E89C-7B40-45FF-96BD-BC697C5B93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0"/>
          <a:stretch/>
        </p:blipFill>
        <p:spPr>
          <a:xfrm>
            <a:off x="5424042" y="5341172"/>
            <a:ext cx="1160821" cy="95778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D6AA6A9-C9B3-4339-8BFF-A661F52EB48A}"/>
              </a:ext>
            </a:extLst>
          </p:cNvPr>
          <p:cNvSpPr txBox="1"/>
          <p:nvPr/>
        </p:nvSpPr>
        <p:spPr>
          <a:xfrm>
            <a:off x="5346041" y="6290207"/>
            <a:ext cx="1320262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ИНПВ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pic>
        <p:nvPicPr>
          <p:cNvPr id="30" name="Рисунок 2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452D4DA-5751-4982-97F0-029723DE9A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40" y="5359065"/>
            <a:ext cx="1371636" cy="107030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1C9E8AB-C30F-434A-88B1-209D42E0F5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7" y="5383431"/>
            <a:ext cx="1371636" cy="1070304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1C07762-1427-4B26-A844-82E7E37E0ED4}"/>
              </a:ext>
            </a:extLst>
          </p:cNvPr>
          <p:cNvCxnSpPr/>
          <p:nvPr/>
        </p:nvCxnSpPr>
        <p:spPr>
          <a:xfrm>
            <a:off x="2292603" y="5918583"/>
            <a:ext cx="29988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DBDFD907-411A-4460-99BE-142658389AA5}"/>
              </a:ext>
            </a:extLst>
          </p:cNvPr>
          <p:cNvCxnSpPr/>
          <p:nvPr/>
        </p:nvCxnSpPr>
        <p:spPr>
          <a:xfrm>
            <a:off x="6610990" y="5883948"/>
            <a:ext cx="29988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E5178D7-F8B4-45B7-ADA6-647BED8F0687}"/>
              </a:ext>
            </a:extLst>
          </p:cNvPr>
          <p:cNvSpPr txBox="1"/>
          <p:nvPr/>
        </p:nvSpPr>
        <p:spPr>
          <a:xfrm>
            <a:off x="2795730" y="5406013"/>
            <a:ext cx="1963275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более </a:t>
            </a: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100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м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9A9CD93-2FD8-48C7-A91E-D18F7D073806}"/>
              </a:ext>
            </a:extLst>
          </p:cNvPr>
          <p:cNvSpPr txBox="1"/>
          <p:nvPr/>
        </p:nvSpPr>
        <p:spPr>
          <a:xfrm>
            <a:off x="7133303" y="5373680"/>
            <a:ext cx="1963275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более </a:t>
            </a: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100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м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E84EB52-A970-4F3B-B99A-E7FD6569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2" y="1919949"/>
            <a:ext cx="2061312" cy="13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2B22B1C-6DC2-4C5A-899F-FE0D0997BC94}"/>
              </a:ext>
            </a:extLst>
          </p:cNvPr>
          <p:cNvSpPr/>
          <p:nvPr/>
        </p:nvSpPr>
        <p:spPr>
          <a:xfrm>
            <a:off x="1108748" y="2517523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4458B1B-AC12-485F-B9C7-D86E216AA596}"/>
              </a:ext>
            </a:extLst>
          </p:cNvPr>
          <p:cNvSpPr/>
          <p:nvPr/>
        </p:nvSpPr>
        <p:spPr>
          <a:xfrm>
            <a:off x="1108748" y="3512583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2F0F652-C813-46D7-813D-97A791B18D64}"/>
              </a:ext>
            </a:extLst>
          </p:cNvPr>
          <p:cNvSpPr/>
          <p:nvPr/>
        </p:nvSpPr>
        <p:spPr>
          <a:xfrm>
            <a:off x="1108748" y="4539189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BD800863-AD7E-46EA-8E1C-EF85CDE1529C}"/>
              </a:ext>
            </a:extLst>
          </p:cNvPr>
          <p:cNvSpPr/>
          <p:nvPr/>
        </p:nvSpPr>
        <p:spPr>
          <a:xfrm>
            <a:off x="1108748" y="5634727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EB84706-ECA2-46A4-AC96-9197EAE90CEB}"/>
              </a:ext>
            </a:extLst>
          </p:cNvPr>
          <p:cNvSpPr txBox="1"/>
          <p:nvPr/>
        </p:nvSpPr>
        <p:spPr>
          <a:xfrm>
            <a:off x="933302" y="1265286"/>
            <a:ext cx="4409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ctr"/>
            <a:r>
              <a:rPr lang="ru-RU" sz="2000" dirty="0"/>
              <a:t>СХЕМА ПРИ ВЪЕЗДЕ НА ТЕРРИТОРИЮ СНТ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D201BD6-C369-4BF3-BBCC-F329CC84899D}"/>
              </a:ext>
            </a:extLst>
          </p:cNvPr>
          <p:cNvCxnSpPr>
            <a:cxnSpLocks/>
          </p:cNvCxnSpPr>
          <p:nvPr/>
        </p:nvCxnSpPr>
        <p:spPr>
          <a:xfrm>
            <a:off x="6096000" y="1193074"/>
            <a:ext cx="0" cy="5378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818CCA-C499-4D64-94FF-AAC4C1A16678}"/>
              </a:ext>
            </a:extLst>
          </p:cNvPr>
          <p:cNvSpPr txBox="1"/>
          <p:nvPr/>
        </p:nvSpPr>
        <p:spPr>
          <a:xfrm>
            <a:off x="768662" y="1665396"/>
            <a:ext cx="1878741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 УКАЗАНИЕМ: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BE0A0077-6B93-4A95-BE31-4F0B7D306B5A}"/>
              </a:ext>
            </a:extLst>
          </p:cNvPr>
          <p:cNvSpPr/>
          <p:nvPr/>
        </p:nvSpPr>
        <p:spPr>
          <a:xfrm>
            <a:off x="1524001" y="2534194"/>
            <a:ext cx="766353" cy="6270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изогнутая вверх 2">
            <a:extLst>
              <a:ext uri="{FF2B5EF4-FFF2-40B4-BE49-F238E27FC236}">
                <a16:creationId xmlns:a16="http://schemas.microsoft.com/office/drawing/2014/main" xmlns="" id="{ABFF77BF-D325-4A3D-982D-6E0ECF6F62AD}"/>
              </a:ext>
            </a:extLst>
          </p:cNvPr>
          <p:cNvSpPr/>
          <p:nvPr/>
        </p:nvSpPr>
        <p:spPr>
          <a:xfrm rot="5400000">
            <a:off x="1561510" y="3499242"/>
            <a:ext cx="691332" cy="766353"/>
          </a:xfrm>
          <a:prstGeom prst="bentUpArrow">
            <a:avLst>
              <a:gd name="adj1" fmla="val 32198"/>
              <a:gd name="adj2" fmla="val 25000"/>
              <a:gd name="adj3" fmla="val 2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34618656-BE27-4D90-A01A-A598EF708D8C}"/>
              </a:ext>
            </a:extLst>
          </p:cNvPr>
          <p:cNvSpPr/>
          <p:nvPr/>
        </p:nvSpPr>
        <p:spPr>
          <a:xfrm>
            <a:off x="1524000" y="4565587"/>
            <a:ext cx="766353" cy="62701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AA807D3-2185-4071-868C-A9FBF83FA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0"/>
          <a:stretch/>
        </p:blipFill>
        <p:spPr>
          <a:xfrm flipH="1">
            <a:off x="1523999" y="4545993"/>
            <a:ext cx="608696" cy="4444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A833D53-14EC-478B-8DEE-8E8FCAF0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0"/>
          <a:stretch/>
        </p:blipFill>
        <p:spPr>
          <a:xfrm>
            <a:off x="1208100" y="5412476"/>
            <a:ext cx="1127300" cy="9093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AD3454-DE69-443D-A161-E2D733F17D94}"/>
              </a:ext>
            </a:extLst>
          </p:cNvPr>
          <p:cNvSpPr txBox="1"/>
          <p:nvPr/>
        </p:nvSpPr>
        <p:spPr>
          <a:xfrm>
            <a:off x="2488155" y="2651150"/>
            <a:ext cx="1878741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въездов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1A3360-8766-45D7-95BB-918A673FA157}"/>
              </a:ext>
            </a:extLst>
          </p:cNvPr>
          <p:cNvSpPr txBox="1"/>
          <p:nvPr/>
        </p:nvSpPr>
        <p:spPr>
          <a:xfrm>
            <a:off x="2488155" y="3860772"/>
            <a:ext cx="1878741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подъездов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EFF571-7BF1-4E81-AE7D-4FD9D6E71F25}"/>
              </a:ext>
            </a:extLst>
          </p:cNvPr>
          <p:cNvSpPr txBox="1"/>
          <p:nvPr/>
        </p:nvSpPr>
        <p:spPr>
          <a:xfrm>
            <a:off x="2488154" y="4694120"/>
            <a:ext cx="2448525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пожарных проездов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45E64F-8686-4981-A0D9-D3AA9A7A71B3}"/>
              </a:ext>
            </a:extLst>
          </p:cNvPr>
          <p:cNvSpPr txBox="1"/>
          <p:nvPr/>
        </p:nvSpPr>
        <p:spPr>
          <a:xfrm>
            <a:off x="2488155" y="5701069"/>
            <a:ext cx="2448525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ИНПВ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F947640-B260-4834-AD97-91826FE1D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74" y="2329828"/>
            <a:ext cx="3611157" cy="27083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2EB7F9-20D3-47B9-91F6-91E357C15E31}"/>
              </a:ext>
            </a:extLst>
          </p:cNvPr>
          <p:cNvSpPr txBox="1"/>
          <p:nvPr/>
        </p:nvSpPr>
        <p:spPr>
          <a:xfrm>
            <a:off x="6581859" y="1265286"/>
            <a:ext cx="51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/>
              <a:t>СТАЦИОНАРНЫЕ СРЕДСТВА ИНФОРМИРОВАНИЯ </a:t>
            </a:r>
          </a:p>
          <a:p>
            <a:r>
              <a:rPr lang="ru-RU" dirty="0"/>
              <a:t>ЧЛЕНОВ ТОВАРИЩЕСТВ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B9B4AB-B28C-4D9A-9172-60677871335A}"/>
              </a:ext>
            </a:extLst>
          </p:cNvPr>
          <p:cNvSpPr txBox="1"/>
          <p:nvPr/>
        </p:nvSpPr>
        <p:spPr>
          <a:xfrm>
            <a:off x="7711440" y="5236999"/>
            <a:ext cx="3324108" cy="62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стационарные баннеры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информационные стенды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DBB4A2C-0F0C-4FD7-A490-5A5BBA401611}"/>
              </a:ext>
            </a:extLst>
          </p:cNvPr>
          <p:cNvSpPr/>
          <p:nvPr/>
        </p:nvSpPr>
        <p:spPr>
          <a:xfrm flipH="1" flipV="1">
            <a:off x="3644900" y="-4"/>
            <a:ext cx="4927600" cy="685799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3458957" y="92854"/>
            <a:ext cx="5287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ПРОДОЛЖИТЕЛЬНОСТЬ СЕЗОНА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DB2DFD-E25B-41B9-A3B3-D4C304E091A1}"/>
              </a:ext>
            </a:extLst>
          </p:cNvPr>
          <p:cNvSpPr txBox="1"/>
          <p:nvPr/>
        </p:nvSpPr>
        <p:spPr>
          <a:xfrm>
            <a:off x="4327599" y="3334645"/>
            <a:ext cx="35368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ЛЕТНИЙ ПОЖАРООПАСНЫЙ</a:t>
            </a:r>
          </a:p>
          <a:p>
            <a:pPr algn="ctr"/>
            <a:r>
              <a:rPr lang="ru-RU" sz="96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СЕЗОН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75F9B2-7CC0-43C0-B69F-8D8EA22D79A1}"/>
              </a:ext>
            </a:extLst>
          </p:cNvPr>
          <p:cNvSpPr txBox="1"/>
          <p:nvPr/>
        </p:nvSpPr>
        <p:spPr>
          <a:xfrm>
            <a:off x="2001449" y="3925999"/>
            <a:ext cx="164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со дня схода 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снежного покрова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0ED5E8-D792-4670-96C2-C5F519861821}"/>
              </a:ext>
            </a:extLst>
          </p:cNvPr>
          <p:cNvSpPr txBox="1"/>
          <p:nvPr/>
        </p:nvSpPr>
        <p:spPr>
          <a:xfrm>
            <a:off x="8581178" y="3927698"/>
            <a:ext cx="2454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до установления устойчивой дождливой осенней погоды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или образования снежного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покрова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xmlns="" id="{8A39B181-A349-4499-800F-958EAD144D81}"/>
              </a:ext>
            </a:extLst>
          </p:cNvPr>
          <p:cNvSpPr/>
          <p:nvPr/>
        </p:nvSpPr>
        <p:spPr>
          <a:xfrm>
            <a:off x="0" y="2451100"/>
            <a:ext cx="3633021" cy="6477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anklin Gothic Demi Cond" panose="020B0706030402020204" pitchFamily="34" charset="0"/>
              </a:rPr>
              <a:t>НАЧАЛО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xmlns="" id="{DA86A054-0F13-4499-927B-64C0477DED05}"/>
              </a:ext>
            </a:extLst>
          </p:cNvPr>
          <p:cNvSpPr/>
          <p:nvPr/>
        </p:nvSpPr>
        <p:spPr>
          <a:xfrm flipH="1">
            <a:off x="8584379" y="2451100"/>
            <a:ext cx="3633021" cy="6477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anklin Gothic Demi Cond" panose="020B0706030402020204" pitchFamily="34" charset="0"/>
              </a:rPr>
              <a:t>ОКОНЧАНИЕ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DBA63C3-B4E9-4819-AEC6-5DAC44E2C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5"/>
          <a:stretch/>
        </p:blipFill>
        <p:spPr>
          <a:xfrm>
            <a:off x="5400354" y="2152066"/>
            <a:ext cx="1391291" cy="11170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6BD086E-AE49-4F45-9D20-AF133CF9D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4"/>
          <a:stretch/>
        </p:blipFill>
        <p:spPr>
          <a:xfrm>
            <a:off x="2756741" y="3259826"/>
            <a:ext cx="890444" cy="6915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DB0A6E7-D951-46F6-98D2-8DEFC9AB86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1"/>
          <a:stretch/>
        </p:blipFill>
        <p:spPr>
          <a:xfrm>
            <a:off x="8578009" y="3261364"/>
            <a:ext cx="857250" cy="68784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3E46503-2C4A-4DDE-B689-3D556EBB9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6"/>
          <a:stretch/>
        </p:blipFill>
        <p:spPr>
          <a:xfrm>
            <a:off x="8523325" y="4894752"/>
            <a:ext cx="857250" cy="6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5A9F451-FC5C-4C8A-A619-20474476D046}"/>
              </a:ext>
            </a:extLst>
          </p:cNvPr>
          <p:cNvSpPr/>
          <p:nvPr/>
        </p:nvSpPr>
        <p:spPr>
          <a:xfrm flipH="1" flipV="1">
            <a:off x="3644900" y="-4"/>
            <a:ext cx="4927600" cy="685799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8FF5EDE8-35E2-4DED-8764-3228835BA1CC}"/>
              </a:ext>
            </a:extLst>
          </p:cNvPr>
          <p:cNvSpPr/>
          <p:nvPr/>
        </p:nvSpPr>
        <p:spPr>
          <a:xfrm>
            <a:off x="8559800" y="2159000"/>
            <a:ext cx="3644900" cy="4457700"/>
          </a:xfrm>
          <a:custGeom>
            <a:avLst/>
            <a:gdLst>
              <a:gd name="connsiteX0" fmla="*/ 3619500 w 3644900"/>
              <a:gd name="connsiteY0" fmla="*/ 0 h 4457700"/>
              <a:gd name="connsiteX1" fmla="*/ 2882900 w 3644900"/>
              <a:gd name="connsiteY1" fmla="*/ 177800 h 4457700"/>
              <a:gd name="connsiteX2" fmla="*/ 1473200 w 3644900"/>
              <a:gd name="connsiteY2" fmla="*/ 774700 h 4457700"/>
              <a:gd name="connsiteX3" fmla="*/ 558800 w 3644900"/>
              <a:gd name="connsiteY3" fmla="*/ 1155700 h 4457700"/>
              <a:gd name="connsiteX4" fmla="*/ 0 w 3644900"/>
              <a:gd name="connsiteY4" fmla="*/ 2260600 h 4457700"/>
              <a:gd name="connsiteX5" fmla="*/ 736600 w 3644900"/>
              <a:gd name="connsiteY5" fmla="*/ 2921000 h 4457700"/>
              <a:gd name="connsiteX6" fmla="*/ 825500 w 3644900"/>
              <a:gd name="connsiteY6" fmla="*/ 3886200 h 4457700"/>
              <a:gd name="connsiteX7" fmla="*/ 2997200 w 3644900"/>
              <a:gd name="connsiteY7" fmla="*/ 4457700 h 4457700"/>
              <a:gd name="connsiteX8" fmla="*/ 3644900 w 3644900"/>
              <a:gd name="connsiteY8" fmla="*/ 4140200 h 4457700"/>
              <a:gd name="connsiteX9" fmla="*/ 3619500 w 3644900"/>
              <a:gd name="connsiteY9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900" h="4457700">
                <a:moveTo>
                  <a:pt x="3619500" y="0"/>
                </a:moveTo>
                <a:lnTo>
                  <a:pt x="2882900" y="177800"/>
                </a:lnTo>
                <a:lnTo>
                  <a:pt x="1473200" y="774700"/>
                </a:lnTo>
                <a:lnTo>
                  <a:pt x="558800" y="1155700"/>
                </a:lnTo>
                <a:lnTo>
                  <a:pt x="0" y="2260600"/>
                </a:lnTo>
                <a:lnTo>
                  <a:pt x="736600" y="2921000"/>
                </a:lnTo>
                <a:lnTo>
                  <a:pt x="825500" y="3886200"/>
                </a:lnTo>
                <a:lnTo>
                  <a:pt x="2997200" y="4457700"/>
                </a:lnTo>
                <a:lnTo>
                  <a:pt x="3644900" y="4140200"/>
                </a:lnTo>
                <a:cubicBezTo>
                  <a:pt x="3640667" y="2768600"/>
                  <a:pt x="3636433" y="1397000"/>
                  <a:pt x="361950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C96EFF-4A52-430F-8EF6-277EC8316BF5}"/>
              </a:ext>
            </a:extLst>
          </p:cNvPr>
          <p:cNvSpPr txBox="1"/>
          <p:nvPr/>
        </p:nvSpPr>
        <p:spPr>
          <a:xfrm>
            <a:off x="1193800" y="1053222"/>
            <a:ext cx="980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ОЧИСТКА ТЕРРИТОРИИ</a:t>
            </a:r>
            <a:endParaRPr lang="ru-RU" sz="2400" dirty="0">
              <a:solidFill>
                <a:srgbClr val="FF5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AA86639-E59C-492F-AD5B-CBCF93C13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854499" y="2159000"/>
            <a:ext cx="1483629" cy="1066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5D2DEB8-97EA-43E4-B034-7D810D7A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1932619" y="3228303"/>
            <a:ext cx="1483629" cy="1066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9774E3-3D0A-4E3E-B156-3A92B04CC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402698" y="1965609"/>
            <a:ext cx="1289050" cy="10569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BD1354-94C7-4681-9496-8885DD072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7916798" y="3429000"/>
            <a:ext cx="1289050" cy="10569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02901B2-501E-4F47-B2C9-0A17FDC9D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758173" y="5092700"/>
            <a:ext cx="1289050" cy="10569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167DD3F-9081-4B21-9416-255403C7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474979" y="2372009"/>
            <a:ext cx="1289050" cy="10569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87B0A06-FF53-46CA-931D-D8FB12F51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652779" y="4089400"/>
            <a:ext cx="1289050" cy="10569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806BB27-ECCD-4B39-B94B-BA42AF684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764029" y="4576904"/>
            <a:ext cx="1289050" cy="1056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07C981E-EC29-4F0F-A60A-9AE1B1BC3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297304" y="3100813"/>
            <a:ext cx="1289050" cy="10569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4F6518-AC28-44BA-B7F2-F0E386F8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225023" y="2517400"/>
            <a:ext cx="1289050" cy="10569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A3C5A6A-BDE9-4D10-9DD9-03D5C0B1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836341" y="1362301"/>
            <a:ext cx="1289050" cy="10569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CF549FE-FC5A-4270-9B50-C6AED1A7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905996" y="5621195"/>
            <a:ext cx="1289050" cy="105699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14DDD5-1D61-48BA-8507-C78BB3B53511}"/>
              </a:ext>
            </a:extLst>
          </p:cNvPr>
          <p:cNvSpPr txBox="1"/>
          <p:nvPr/>
        </p:nvSpPr>
        <p:spPr>
          <a:xfrm>
            <a:off x="10822602" y="406309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latin typeface="Franklin Gothic Book" panose="020B0503020102020204" pitchFamily="34" charset="0"/>
              </a:rPr>
              <a:t>ЛЕС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B3C21C2-29F3-4698-A580-38F6F74B76AC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D786BB4-8846-489F-99D1-905E3A7842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166726" y="4612990"/>
            <a:ext cx="1483629" cy="1066800"/>
          </a:xfrm>
          <a:prstGeom prst="rect">
            <a:avLst/>
          </a:prstGeom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7DB1A621-F4FF-4DD2-9521-CDA1FB7EB6BE}"/>
              </a:ext>
            </a:extLst>
          </p:cNvPr>
          <p:cNvCxnSpPr>
            <a:cxnSpLocks/>
          </p:cNvCxnSpPr>
          <p:nvPr/>
        </p:nvCxnSpPr>
        <p:spPr>
          <a:xfrm>
            <a:off x="3762103" y="2483235"/>
            <a:ext cx="46879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25AE07C-CAA9-47F4-9D0F-EF9F7A96148F}"/>
              </a:ext>
            </a:extLst>
          </p:cNvPr>
          <p:cNvSpPr txBox="1"/>
          <p:nvPr/>
        </p:nvSpPr>
        <p:spPr>
          <a:xfrm>
            <a:off x="4843159" y="1972967"/>
            <a:ext cx="2753050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не менее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10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м от леса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AB93B58-A21D-41F2-8095-46AFB90AB74C}"/>
              </a:ext>
            </a:extLst>
          </p:cNvPr>
          <p:cNvSpPr txBox="1"/>
          <p:nvPr/>
        </p:nvSpPr>
        <p:spPr>
          <a:xfrm>
            <a:off x="749824" y="379355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latin typeface="Franklin Gothic Book" panose="020B0503020102020204" pitchFamily="34" charset="0"/>
              </a:rPr>
              <a:t>СНТ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1B2C68-3749-4F88-8ED8-EAEB7A3F9348}"/>
              </a:ext>
            </a:extLst>
          </p:cNvPr>
          <p:cNvSpPr txBox="1"/>
          <p:nvPr/>
        </p:nvSpPr>
        <p:spPr>
          <a:xfrm>
            <a:off x="4753810" y="3672120"/>
            <a:ext cx="32637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сухой травянистой растительности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пожнивных остатков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валежника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порубочных остатков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мусора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других горючих материалов 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FCB22D0-571A-493A-A429-D518222F058B}"/>
              </a:ext>
            </a:extLst>
          </p:cNvPr>
          <p:cNvSpPr txBox="1"/>
          <p:nvPr/>
        </p:nvSpPr>
        <p:spPr>
          <a:xfrm>
            <a:off x="4099299" y="2989616"/>
            <a:ext cx="28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ОЧИЩАЕМ ОТ:</a:t>
            </a:r>
            <a:endParaRPr lang="ru-RU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1469AB3-141C-4E49-86A1-CCCE6A22C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5"/>
          <a:stretch/>
        </p:blipFill>
        <p:spPr>
          <a:xfrm>
            <a:off x="4273021" y="5528504"/>
            <a:ext cx="486046" cy="4060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91924E-A140-471E-BE21-7CF97D5522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9"/>
          <a:stretch/>
        </p:blipFill>
        <p:spPr>
          <a:xfrm>
            <a:off x="4242236" y="6032250"/>
            <a:ext cx="512806" cy="39702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9A32489-2BFA-4BE2-8E3B-FC2499FD06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3"/>
          <a:stretch/>
        </p:blipFill>
        <p:spPr>
          <a:xfrm>
            <a:off x="4292938" y="3640405"/>
            <a:ext cx="460871" cy="3542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5810084-38F2-4F20-9B47-65EFA064DE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8"/>
          <a:stretch/>
        </p:blipFill>
        <p:spPr>
          <a:xfrm>
            <a:off x="4284186" y="4136345"/>
            <a:ext cx="469623" cy="34964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13B1793-9E59-456C-92D2-06A03F7179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2"/>
          <a:stretch/>
        </p:blipFill>
        <p:spPr>
          <a:xfrm rot="2647295">
            <a:off x="4202791" y="4594149"/>
            <a:ext cx="641163" cy="43565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D23E1C1-4E57-4E44-AB5B-78AB6CCE61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8" y="5048084"/>
            <a:ext cx="363583" cy="3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4431581" y="130954"/>
            <a:ext cx="334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СНТ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EB84706-ECA2-46A4-AC96-9197EAE90CEB}"/>
              </a:ext>
            </a:extLst>
          </p:cNvPr>
          <p:cNvSpPr txBox="1"/>
          <p:nvPr/>
        </p:nvSpPr>
        <p:spPr>
          <a:xfrm>
            <a:off x="1470189" y="1265286"/>
            <a:ext cx="333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ctr"/>
            <a:r>
              <a:rPr lang="ru-RU" sz="2000" dirty="0"/>
              <a:t>НА УЧАСТКЕ И ПРИЛЕГАЮЩЕЙ </a:t>
            </a:r>
          </a:p>
          <a:p>
            <a:pPr algn="ctr"/>
            <a:r>
              <a:rPr lang="ru-RU" sz="2000" dirty="0"/>
              <a:t>К НЕМУ ТЕРРИТОРИИ: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D201BD6-C369-4BF3-BBCC-F329CC84899D}"/>
              </a:ext>
            </a:extLst>
          </p:cNvPr>
          <p:cNvCxnSpPr>
            <a:cxnSpLocks/>
          </p:cNvCxnSpPr>
          <p:nvPr/>
        </p:nvCxnSpPr>
        <p:spPr>
          <a:xfrm>
            <a:off x="6096000" y="1193074"/>
            <a:ext cx="0" cy="5378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1482357-7263-448A-A1F5-0D30E355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3"/>
          <a:stretch/>
        </p:blipFill>
        <p:spPr>
          <a:xfrm>
            <a:off x="1854536" y="3518488"/>
            <a:ext cx="460871" cy="3542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DB7ABE0-562A-4BDC-B369-CB9CE040FB0E}"/>
              </a:ext>
            </a:extLst>
          </p:cNvPr>
          <p:cNvSpPr txBox="1"/>
          <p:nvPr/>
        </p:nvSpPr>
        <p:spPr>
          <a:xfrm>
            <a:off x="1383102" y="2577382"/>
            <a:ext cx="333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E4BB4F"/>
                </a:solidFill>
                <a:latin typeface="Franklin Gothic Demi Cond" panose="020B0706030402020204" pitchFamily="34" charset="0"/>
              </a:rPr>
              <a:t>СВОЕВРЕМЕННЫЕ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A852B4-6D5F-4453-A282-E0C1E3D0F969}"/>
              </a:ext>
            </a:extLst>
          </p:cNvPr>
          <p:cNvSpPr txBox="1"/>
          <p:nvPr/>
        </p:nvSpPr>
        <p:spPr>
          <a:xfrm>
            <a:off x="2524405" y="3372428"/>
            <a:ext cx="238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уборка мусора, сухой растительности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BE6B053-CED4-44E0-95D5-CB0CA5C2E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9"/>
          <a:stretch/>
        </p:blipFill>
        <p:spPr>
          <a:xfrm>
            <a:off x="1258012" y="4125799"/>
            <a:ext cx="1139434" cy="8811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4442284-63CD-4316-9DF9-BA8E79AA55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2"/>
          <a:stretch/>
        </p:blipFill>
        <p:spPr>
          <a:xfrm rot="2647295">
            <a:off x="1319213" y="3501238"/>
            <a:ext cx="641163" cy="4356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896104A-7717-4041-B832-C2FE96AE4EDA}"/>
              </a:ext>
            </a:extLst>
          </p:cNvPr>
          <p:cNvSpPr txBox="1"/>
          <p:nvPr/>
        </p:nvSpPr>
        <p:spPr>
          <a:xfrm>
            <a:off x="2520973" y="4448133"/>
            <a:ext cx="238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покос травы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63B2184-03D8-4AD0-8D5C-CE2A0F60E824}"/>
              </a:ext>
            </a:extLst>
          </p:cNvPr>
          <p:cNvSpPr txBox="1"/>
          <p:nvPr/>
        </p:nvSpPr>
        <p:spPr>
          <a:xfrm>
            <a:off x="1383102" y="5977951"/>
            <a:ext cx="361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силами садоводов и огородников </a:t>
            </a:r>
            <a:endParaRPr lang="ru-RU" i="1" dirty="0">
              <a:latin typeface="Franklin Gothic Book" panose="020B05030201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13A43177-9D80-4734-AD5A-E4EA89BF2C4C}"/>
              </a:ext>
            </a:extLst>
          </p:cNvPr>
          <p:cNvCxnSpPr>
            <a:cxnSpLocks/>
          </p:cNvCxnSpPr>
          <p:nvPr/>
        </p:nvCxnSpPr>
        <p:spPr>
          <a:xfrm flipH="1">
            <a:off x="193216" y="5681996"/>
            <a:ext cx="5777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08C514A-18CA-4C6F-9A5C-A87342252532}"/>
              </a:ext>
            </a:extLst>
          </p:cNvPr>
          <p:cNvSpPr txBox="1"/>
          <p:nvPr/>
        </p:nvSpPr>
        <p:spPr>
          <a:xfrm>
            <a:off x="6751452" y="3839195"/>
            <a:ext cx="492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/>
              <a:t>ОТСУТСТВИЕ НА ТЕРРИТОРИИ ТОВАРИЩЕСТВА </a:t>
            </a:r>
          </a:p>
          <a:p>
            <a:r>
              <a:rPr lang="ru-RU" dirty="0"/>
              <a:t>НЕ САНКЦИОНИРОВАННЫХ СВАЛОК </a:t>
            </a:r>
          </a:p>
          <a:p>
            <a:r>
              <a:rPr lang="ru-RU" dirty="0"/>
              <a:t>ОТХОДОВ ГОРЮЧИХ МАТЕРИАЛОВ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3943134-941D-4163-A5CB-A395E9B049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5"/>
          <a:stretch/>
        </p:blipFill>
        <p:spPr>
          <a:xfrm>
            <a:off x="7807791" y="1916114"/>
            <a:ext cx="2663189" cy="19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8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8FF5EDE8-35E2-4DED-8764-3228835BA1CC}"/>
              </a:ext>
            </a:extLst>
          </p:cNvPr>
          <p:cNvSpPr/>
          <p:nvPr/>
        </p:nvSpPr>
        <p:spPr>
          <a:xfrm>
            <a:off x="8559800" y="2159000"/>
            <a:ext cx="3644900" cy="4457700"/>
          </a:xfrm>
          <a:custGeom>
            <a:avLst/>
            <a:gdLst>
              <a:gd name="connsiteX0" fmla="*/ 3619500 w 3644900"/>
              <a:gd name="connsiteY0" fmla="*/ 0 h 4457700"/>
              <a:gd name="connsiteX1" fmla="*/ 2882900 w 3644900"/>
              <a:gd name="connsiteY1" fmla="*/ 177800 h 4457700"/>
              <a:gd name="connsiteX2" fmla="*/ 1473200 w 3644900"/>
              <a:gd name="connsiteY2" fmla="*/ 774700 h 4457700"/>
              <a:gd name="connsiteX3" fmla="*/ 558800 w 3644900"/>
              <a:gd name="connsiteY3" fmla="*/ 1155700 h 4457700"/>
              <a:gd name="connsiteX4" fmla="*/ 0 w 3644900"/>
              <a:gd name="connsiteY4" fmla="*/ 2260600 h 4457700"/>
              <a:gd name="connsiteX5" fmla="*/ 736600 w 3644900"/>
              <a:gd name="connsiteY5" fmla="*/ 2921000 h 4457700"/>
              <a:gd name="connsiteX6" fmla="*/ 825500 w 3644900"/>
              <a:gd name="connsiteY6" fmla="*/ 3886200 h 4457700"/>
              <a:gd name="connsiteX7" fmla="*/ 2997200 w 3644900"/>
              <a:gd name="connsiteY7" fmla="*/ 4457700 h 4457700"/>
              <a:gd name="connsiteX8" fmla="*/ 3644900 w 3644900"/>
              <a:gd name="connsiteY8" fmla="*/ 4140200 h 4457700"/>
              <a:gd name="connsiteX9" fmla="*/ 3619500 w 3644900"/>
              <a:gd name="connsiteY9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900" h="4457700">
                <a:moveTo>
                  <a:pt x="3619500" y="0"/>
                </a:moveTo>
                <a:lnTo>
                  <a:pt x="2882900" y="177800"/>
                </a:lnTo>
                <a:lnTo>
                  <a:pt x="1473200" y="774700"/>
                </a:lnTo>
                <a:lnTo>
                  <a:pt x="558800" y="1155700"/>
                </a:lnTo>
                <a:lnTo>
                  <a:pt x="0" y="2260600"/>
                </a:lnTo>
                <a:lnTo>
                  <a:pt x="736600" y="2921000"/>
                </a:lnTo>
                <a:lnTo>
                  <a:pt x="825500" y="3886200"/>
                </a:lnTo>
                <a:lnTo>
                  <a:pt x="2997200" y="4457700"/>
                </a:lnTo>
                <a:lnTo>
                  <a:pt x="3644900" y="4140200"/>
                </a:lnTo>
                <a:cubicBezTo>
                  <a:pt x="3640667" y="2768600"/>
                  <a:pt x="3636433" y="1397000"/>
                  <a:pt x="361950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C96EFF-4A52-430F-8EF6-277EC8316BF5}"/>
              </a:ext>
            </a:extLst>
          </p:cNvPr>
          <p:cNvSpPr txBox="1"/>
          <p:nvPr/>
        </p:nvSpPr>
        <p:spPr>
          <a:xfrm>
            <a:off x="3612955" y="1053222"/>
            <a:ext cx="496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/>
              <a:t>ОПАШКА ТЕРРИТОРИЙ, ГРАНИЧАЩИХ С ЛЕСОМ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AA86639-E59C-492F-AD5B-CBCF93C13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787400" y="2400300"/>
            <a:ext cx="1483629" cy="1066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5D2DEB8-97EA-43E4-B034-7D810D7A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2914031" y="3392310"/>
            <a:ext cx="1483629" cy="1066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9774E3-3D0A-4E3E-B156-3A92B04CC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402698" y="1965609"/>
            <a:ext cx="1289050" cy="10569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BD1354-94C7-4681-9496-8885DD072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7916798" y="3429000"/>
            <a:ext cx="1289050" cy="10569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02901B2-501E-4F47-B2C9-0A17FDC9D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758173" y="5092700"/>
            <a:ext cx="1289050" cy="10569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167DD3F-9081-4B21-9416-255403C7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474979" y="2372009"/>
            <a:ext cx="1289050" cy="10569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87B0A06-FF53-46CA-931D-D8FB12F51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652779" y="4089400"/>
            <a:ext cx="1289050" cy="10569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806BB27-ECCD-4B39-B94B-BA42AF684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764029" y="4576904"/>
            <a:ext cx="1289050" cy="1056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07C981E-EC29-4F0F-A60A-9AE1B1BC3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9297304" y="3100813"/>
            <a:ext cx="1289050" cy="10569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4F6518-AC28-44BA-B7F2-F0E386F8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225023" y="2517400"/>
            <a:ext cx="1289050" cy="1056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595F48-E862-40E9-A767-C32A9F3B1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8"/>
          <a:stretch/>
        </p:blipFill>
        <p:spPr>
          <a:xfrm rot="5400000">
            <a:off x="3591235" y="3389436"/>
            <a:ext cx="5607335" cy="934907"/>
          </a:xfrm>
          <a:prstGeom prst="rect">
            <a:avLst/>
          </a:prstGeom>
          <a:noFill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A3C5A6A-BDE9-4D10-9DD9-03D5C0B1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836341" y="1362301"/>
            <a:ext cx="1289050" cy="10569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CF549FE-FC5A-4270-9B50-C6AED1A7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10905996" y="5621195"/>
            <a:ext cx="1289050" cy="105699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2B0D57F-86FB-486F-817D-BC6169E6C378}"/>
              </a:ext>
            </a:extLst>
          </p:cNvPr>
          <p:cNvSpPr txBox="1"/>
          <p:nvPr/>
        </p:nvSpPr>
        <p:spPr>
          <a:xfrm>
            <a:off x="4716568" y="5678379"/>
            <a:ext cx="3351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противопожарная </a:t>
            </a:r>
          </a:p>
          <a:p>
            <a:pPr algn="ctr"/>
            <a:r>
              <a:rPr lang="ru-RU" sz="16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минерализованная полоса </a:t>
            </a:r>
          </a:p>
          <a:p>
            <a:pPr algn="ctr"/>
            <a:r>
              <a:rPr lang="ru-RU" sz="1400" i="1" dirty="0">
                <a:latin typeface="Franklin Gothic Book" panose="020B0503020102020204" pitchFamily="34" charset="0"/>
              </a:rPr>
              <a:t>шириной не менее </a:t>
            </a:r>
            <a:r>
              <a:rPr lang="ru-RU" i="1" dirty="0">
                <a:latin typeface="Franklin Gothic Demi Cond" panose="020B0706030402020204" pitchFamily="34" charset="0"/>
              </a:rPr>
              <a:t>0,5 метров</a:t>
            </a:r>
            <a:endParaRPr lang="ru-RU" sz="1400" i="1" dirty="0">
              <a:latin typeface="Franklin Gothic Demi Cond" panose="020B07060304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14DDD5-1D61-48BA-8507-C78BB3B53511}"/>
              </a:ext>
            </a:extLst>
          </p:cNvPr>
          <p:cNvSpPr txBox="1"/>
          <p:nvPr/>
        </p:nvSpPr>
        <p:spPr>
          <a:xfrm>
            <a:off x="10822602" y="406309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latin typeface="Franklin Gothic Book" panose="020B0503020102020204" pitchFamily="34" charset="0"/>
              </a:rPr>
              <a:t>ЛЕС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C7708A6-751F-41D6-AC32-06D50FF0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5"/>
          <a:stretch/>
        </p:blipFill>
        <p:spPr>
          <a:xfrm>
            <a:off x="1607929" y="4631500"/>
            <a:ext cx="1483629" cy="10668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53E5CF0-4051-42E0-A8AD-E04966899F9D}"/>
              </a:ext>
            </a:extLst>
          </p:cNvPr>
          <p:cNvSpPr txBox="1"/>
          <p:nvPr/>
        </p:nvSpPr>
        <p:spPr>
          <a:xfrm>
            <a:off x="4272888" y="130954"/>
            <a:ext cx="365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ОБЩИЕ ТРЕБОВАНИЯ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33C26BC-1D58-4786-ACA9-177883A11796}"/>
              </a:ext>
            </a:extLst>
          </p:cNvPr>
          <p:cNvCxnSpPr>
            <a:cxnSpLocks/>
          </p:cNvCxnSpPr>
          <p:nvPr/>
        </p:nvCxnSpPr>
        <p:spPr>
          <a:xfrm>
            <a:off x="6862356" y="4434254"/>
            <a:ext cx="16214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0920619-2F03-4736-9601-D17F877EA3E0}"/>
              </a:ext>
            </a:extLst>
          </p:cNvPr>
          <p:cNvSpPr txBox="1"/>
          <p:nvPr/>
        </p:nvSpPr>
        <p:spPr>
          <a:xfrm>
            <a:off x="7047446" y="3303748"/>
            <a:ext cx="1165930" cy="104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не менее </a:t>
            </a:r>
          </a:p>
          <a:p>
            <a:pPr algn="ctr">
              <a:lnSpc>
                <a:spcPct val="97000"/>
              </a:lnSpc>
            </a:pPr>
            <a:r>
              <a:rPr lang="ru-RU" sz="28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10</a:t>
            </a:r>
            <a:r>
              <a:rPr lang="ru-RU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м</a:t>
            </a:r>
            <a:r>
              <a:rPr lang="ru-RU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97000"/>
              </a:lnSpc>
            </a:pPr>
            <a:r>
              <a:rPr lang="ru-RU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от леса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53E5CF0-4051-42E0-A8AD-E04966899F9D}"/>
              </a:ext>
            </a:extLst>
          </p:cNvPr>
          <p:cNvSpPr txBox="1"/>
          <p:nvPr/>
        </p:nvSpPr>
        <p:spPr>
          <a:xfrm>
            <a:off x="4272888" y="130954"/>
            <a:ext cx="365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ОБЩИЕ ТРЕБОВАНИЯ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B60F3DA-8E6B-45CE-904E-F761681A12C2}"/>
              </a:ext>
            </a:extLst>
          </p:cNvPr>
          <p:cNvSpPr txBox="1"/>
          <p:nvPr/>
        </p:nvSpPr>
        <p:spPr>
          <a:xfrm>
            <a:off x="3305727" y="1147750"/>
            <a:ext cx="5594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ctr"/>
            <a:r>
              <a:rPr lang="ru-RU" sz="2000" dirty="0"/>
              <a:t>ПРОВЕРКА И ИСПЫТАНИЯ ИСТОЧНИКОВ НАРУЖНОГО </a:t>
            </a:r>
          </a:p>
          <a:p>
            <a:pPr algn="ctr"/>
            <a:r>
              <a:rPr lang="ru-RU" sz="2000" dirty="0"/>
              <a:t>ПРОТИВОПОЖАРНОГО ВОДОСНАБЖЕНИЯ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03C2C64-B282-48BB-9D3F-A272A92F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915108" y="2455815"/>
            <a:ext cx="774358" cy="557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151934F-9956-4653-BBC1-EFE015592C6E}"/>
              </a:ext>
            </a:extLst>
          </p:cNvPr>
          <p:cNvSpPr txBox="1"/>
          <p:nvPr/>
        </p:nvSpPr>
        <p:spPr>
          <a:xfrm>
            <a:off x="1931087" y="5284188"/>
            <a:ext cx="142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градирни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F120831-2DF3-4764-B6D5-480378719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1"/>
          <a:stretch/>
        </p:blipFill>
        <p:spPr>
          <a:xfrm>
            <a:off x="915108" y="3073444"/>
            <a:ext cx="747304" cy="5066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E474FEB-8ECA-43CE-B97F-3C275C794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4"/>
          <a:stretch/>
        </p:blipFill>
        <p:spPr>
          <a:xfrm>
            <a:off x="846367" y="3701355"/>
            <a:ext cx="843099" cy="6255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BC6A254-4304-42B2-83BC-A68B52E7BE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6"/>
          <a:stretch/>
        </p:blipFill>
        <p:spPr>
          <a:xfrm>
            <a:off x="916036" y="4547182"/>
            <a:ext cx="703760" cy="5037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C6B0142-9A00-46AC-A51F-C5ED149474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4"/>
          <a:stretch/>
        </p:blipFill>
        <p:spPr>
          <a:xfrm>
            <a:off x="978856" y="5301842"/>
            <a:ext cx="538299" cy="43384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90607B-E6D5-43A2-A2C7-10B2FD2D7F5F}"/>
              </a:ext>
            </a:extLst>
          </p:cNvPr>
          <p:cNvSpPr txBox="1"/>
          <p:nvPr/>
        </p:nvSpPr>
        <p:spPr>
          <a:xfrm>
            <a:off x="1922831" y="2549823"/>
            <a:ext cx="233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пожарные гидранты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5676352-9629-4D62-B0CF-83B6FB89D1A1}"/>
              </a:ext>
            </a:extLst>
          </p:cNvPr>
          <p:cNvSpPr txBox="1"/>
          <p:nvPr/>
        </p:nvSpPr>
        <p:spPr>
          <a:xfrm>
            <a:off x="1922830" y="3166130"/>
            <a:ext cx="396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искусственные пожарные водоемы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C6E050-997A-4EC1-B0D4-C179E31CD516}"/>
              </a:ext>
            </a:extLst>
          </p:cNvPr>
          <p:cNvSpPr txBox="1"/>
          <p:nvPr/>
        </p:nvSpPr>
        <p:spPr>
          <a:xfrm>
            <a:off x="1922831" y="3859137"/>
            <a:ext cx="2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реки, озера, пруды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1CC5EC9-54E5-45F5-82CE-479F99F98EB5}"/>
              </a:ext>
            </a:extLst>
          </p:cNvPr>
          <p:cNvSpPr txBox="1"/>
          <p:nvPr/>
        </p:nvSpPr>
        <p:spPr>
          <a:xfrm>
            <a:off x="1931087" y="4614404"/>
            <a:ext cx="196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бассейны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A30436-4DC7-46A5-9A24-E1513C4976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6"/>
          <a:stretch/>
        </p:blipFill>
        <p:spPr>
          <a:xfrm>
            <a:off x="7578090" y="3013163"/>
            <a:ext cx="2771991" cy="22232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1EC899-0C68-4342-A91C-A87FC141086C}"/>
              </a:ext>
            </a:extLst>
          </p:cNvPr>
          <p:cNvSpPr txBox="1"/>
          <p:nvPr/>
        </p:nvSpPr>
        <p:spPr>
          <a:xfrm>
            <a:off x="8359715" y="3920703"/>
            <a:ext cx="116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ctr"/>
            <a:r>
              <a:rPr lang="ru-RU" sz="2800" dirty="0"/>
              <a:t>2 РАЗА</a:t>
            </a:r>
          </a:p>
          <a:p>
            <a:pPr algn="ctr"/>
            <a:r>
              <a:rPr lang="ru-RU" sz="2800" dirty="0"/>
              <a:t>В ГОД</a:t>
            </a:r>
          </a:p>
        </p:txBody>
      </p:sp>
    </p:spTree>
    <p:extLst>
      <p:ext uri="{BB962C8B-B14F-4D97-AF65-F5344CB8AC3E}">
        <p14:creationId xmlns:p14="http://schemas.microsoft.com/office/powerpoint/2010/main" val="303756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BD3D4411-BF34-4697-B57B-D9A742A1EA20}"/>
              </a:ext>
            </a:extLst>
          </p:cNvPr>
          <p:cNvSpPr/>
          <p:nvPr/>
        </p:nvSpPr>
        <p:spPr>
          <a:xfrm>
            <a:off x="9288677" y="2541712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C6A2F37-FD50-4482-852B-910DD7B7A069}"/>
              </a:ext>
            </a:extLst>
          </p:cNvPr>
          <p:cNvSpPr/>
          <p:nvPr/>
        </p:nvSpPr>
        <p:spPr>
          <a:xfrm>
            <a:off x="1185996" y="2541712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9707FAA-8194-40C0-985D-089FA003C279}"/>
              </a:ext>
            </a:extLst>
          </p:cNvPr>
          <p:cNvSpPr/>
          <p:nvPr/>
        </p:nvSpPr>
        <p:spPr>
          <a:xfrm>
            <a:off x="5503667" y="2541712"/>
            <a:ext cx="641042" cy="641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53E5CF0-4051-42E0-A8AD-E04966899F9D}"/>
              </a:ext>
            </a:extLst>
          </p:cNvPr>
          <p:cNvSpPr txBox="1"/>
          <p:nvPr/>
        </p:nvSpPr>
        <p:spPr>
          <a:xfrm>
            <a:off x="4272888" y="130954"/>
            <a:ext cx="365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ОБЩИЕ ТРЕБОВАНИЯ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6DAA27-7C00-480F-81F4-D84552854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9"/>
          <a:stretch/>
        </p:blipFill>
        <p:spPr>
          <a:xfrm>
            <a:off x="1185996" y="2137840"/>
            <a:ext cx="1992588" cy="1371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A1EEA3-5D79-4CE5-9742-F3F0DDF29D55}"/>
              </a:ext>
            </a:extLst>
          </p:cNvPr>
          <p:cNvSpPr txBox="1"/>
          <p:nvPr/>
        </p:nvSpPr>
        <p:spPr>
          <a:xfrm>
            <a:off x="878977" y="3493551"/>
            <a:ext cx="2412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подготавливается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техника для подвоза воды,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которую можно привлечь для подвоза воды при обеспечении тушения природных пожаров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276438-0A08-4E3B-AA5C-198E9856D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7"/>
          <a:stretch/>
        </p:blipFill>
        <p:spPr>
          <a:xfrm>
            <a:off x="5174521" y="1988575"/>
            <a:ext cx="1853293" cy="14404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7A9D25-FC0B-4985-9E5B-C4E0A772FCF1}"/>
              </a:ext>
            </a:extLst>
          </p:cNvPr>
          <p:cNvSpPr txBox="1"/>
          <p:nvPr/>
        </p:nvSpPr>
        <p:spPr>
          <a:xfrm>
            <a:off x="4942931" y="3493551"/>
            <a:ext cx="2328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приобретаются дополнительные средства пожаротушения за счет собственных средств организаций и предприятий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DBC388A-D27C-4FB4-BF87-0EFC25EF5E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6"/>
          <a:stretch/>
        </p:blipFill>
        <p:spPr>
          <a:xfrm>
            <a:off x="9322077" y="2385795"/>
            <a:ext cx="1170118" cy="9528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936F602-E2C8-44C2-B726-D53E8DC836CB}"/>
              </a:ext>
            </a:extLst>
          </p:cNvPr>
          <p:cNvSpPr txBox="1"/>
          <p:nvPr/>
        </p:nvSpPr>
        <p:spPr>
          <a:xfrm>
            <a:off x="8673737" y="3493551"/>
            <a:ext cx="219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осуществляются работы по противопожарному обустройству лесов </a:t>
            </a:r>
          </a:p>
        </p:txBody>
      </p:sp>
    </p:spTree>
    <p:extLst>
      <p:ext uri="{BB962C8B-B14F-4D97-AF65-F5344CB8AC3E}">
        <p14:creationId xmlns:p14="http://schemas.microsoft.com/office/powerpoint/2010/main" val="88864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53E5CF0-4051-42E0-A8AD-E04966899F9D}"/>
              </a:ext>
            </a:extLst>
          </p:cNvPr>
          <p:cNvSpPr txBox="1"/>
          <p:nvPr/>
        </p:nvSpPr>
        <p:spPr>
          <a:xfrm>
            <a:off x="1644665" y="130954"/>
            <a:ext cx="891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/>
              <a:t>ПРАКТИЧЕСКИЕ МЕРЫ ПО ПРОФИЛАКТИКЕ ПОЖАРОВ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D66A78-8348-48B0-96B9-871E5E308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4"/>
          <a:stretch/>
        </p:blipFill>
        <p:spPr>
          <a:xfrm>
            <a:off x="1873979" y="1376155"/>
            <a:ext cx="1208859" cy="949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BDF0CD-ABD8-47BE-9110-DD2434E91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5"/>
          <a:stretch/>
        </p:blipFill>
        <p:spPr>
          <a:xfrm>
            <a:off x="2504216" y="1376155"/>
            <a:ext cx="1212895" cy="9490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7FC603-BE85-4755-9424-57B9714DC2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1"/>
          <a:stretch/>
        </p:blipFill>
        <p:spPr>
          <a:xfrm>
            <a:off x="3206391" y="1373726"/>
            <a:ext cx="1226276" cy="996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8D0FC8-BAC0-4C94-BCB3-33CE42B8B63B}"/>
              </a:ext>
            </a:extLst>
          </p:cNvPr>
          <p:cNvSpPr txBox="1"/>
          <p:nvPr/>
        </p:nvSpPr>
        <p:spPr>
          <a:xfrm>
            <a:off x="1512865" y="2370063"/>
            <a:ext cx="3561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pPr algn="l"/>
            <a:r>
              <a:rPr lang="ru-RU" dirty="0"/>
              <a:t>СОВМЕСТНОЕ ПАТРУЛИРОВАНИЕ </a:t>
            </a:r>
          </a:p>
          <a:p>
            <a:pPr algn="l"/>
            <a:r>
              <a:rPr lang="ru-RU" dirty="0"/>
              <a:t>В СОСТАВЕ МОБИЛЬНЫХ ГРУПП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924EB8-5953-49B2-84E5-59964291B2C8}"/>
              </a:ext>
            </a:extLst>
          </p:cNvPr>
          <p:cNvSpPr txBox="1"/>
          <p:nvPr/>
        </p:nvSpPr>
        <p:spPr>
          <a:xfrm>
            <a:off x="1530623" y="3077949"/>
            <a:ext cx="403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работники ТУ Администрации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сотрудники УМВД России по Одинцовскому городскому округу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сотрудники отдела надзорной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лесничие ГКУ МО «</a:t>
            </a:r>
            <a:r>
              <a:rPr lang="ru-RU" sz="1400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Мособллес</a:t>
            </a: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добровольцы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40C3D9D-49DD-488D-968A-88B3880C49F4}"/>
              </a:ext>
            </a:extLst>
          </p:cNvPr>
          <p:cNvSpPr txBox="1"/>
          <p:nvPr/>
        </p:nvSpPr>
        <p:spPr>
          <a:xfrm>
            <a:off x="1504496" y="4559790"/>
            <a:ext cx="1059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>
                <a:solidFill>
                  <a:srgbClr val="E4BB4F"/>
                </a:solidFill>
              </a:rPr>
              <a:t>ЗАДАЧИ: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CD0A8B-01D6-4A72-B34D-16541DDF1B21}"/>
              </a:ext>
            </a:extLst>
          </p:cNvPr>
          <p:cNvSpPr txBox="1"/>
          <p:nvPr/>
        </p:nvSpPr>
        <p:spPr>
          <a:xfrm>
            <a:off x="1873980" y="5125365"/>
            <a:ext cx="396947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6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1800"/>
              </a:spcBef>
              <a:buNone/>
            </a:pPr>
            <a:r>
              <a:rPr lang="ru-RU" sz="1400" dirty="0"/>
              <a:t>недопущения пала травы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400" dirty="0"/>
              <a:t>недопущение разведения костров (при установлении дополнительных требований пожарной безопасности)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D5A1D16-3DE7-40E8-98DA-336FA1223B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3"/>
          <a:stretch/>
        </p:blipFill>
        <p:spPr>
          <a:xfrm>
            <a:off x="1504496" y="5056746"/>
            <a:ext cx="460871" cy="354212"/>
          </a:xfrm>
          <a:prstGeom prst="rect">
            <a:avLst/>
          </a:prstGeom>
        </p:spPr>
      </p:pic>
      <p:pic>
        <p:nvPicPr>
          <p:cNvPr id="37" name="Picture 5" descr="C:\Users\v_svetlitsky\Downloads\noun_488514_cc.png">
            <a:extLst>
              <a:ext uri="{FF2B5EF4-FFF2-40B4-BE49-F238E27FC236}">
                <a16:creationId xmlns:a16="http://schemas.microsoft.com/office/drawing/2014/main" xmlns="" id="{FB1BB279-32FC-4BDF-9FAB-BC6EF2489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1460951" y="5719623"/>
            <a:ext cx="529921" cy="4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7F8481-AA00-4A1E-BB30-BCEDFBBFD4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4"/>
          <a:stretch/>
        </p:blipFill>
        <p:spPr>
          <a:xfrm>
            <a:off x="8509907" y="1432196"/>
            <a:ext cx="1103026" cy="8793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88E3185-BB7B-43F7-9257-004555FFAA3C}"/>
              </a:ext>
            </a:extLst>
          </p:cNvPr>
          <p:cNvSpPr txBox="1"/>
          <p:nvPr/>
        </p:nvSpPr>
        <p:spPr>
          <a:xfrm>
            <a:off x="7309603" y="2370063"/>
            <a:ext cx="331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FF505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/>
              <a:t>МАСШТАБНАЯ ПРОПАГАНДА ПОЖАРНОЙ БЕЗОПАСНОСТИ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CF22F1-67AE-4787-99D2-C75BE5B1A0D1}"/>
              </a:ext>
            </a:extLst>
          </p:cNvPr>
          <p:cNvSpPr txBox="1"/>
          <p:nvPr/>
        </p:nvSpPr>
        <p:spPr>
          <a:xfrm>
            <a:off x="7907388" y="3169920"/>
            <a:ext cx="370113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1800"/>
              </a:spcBef>
              <a:buNone/>
            </a:pPr>
            <a:r>
              <a:rPr lang="ru-RU" dirty="0"/>
              <a:t>распространение (установка, трансляция, публикация) агитационных материалов по тематике обеспечения пожарной безопасности, с доведением ответственности за нарушение требований пожарной безопасности;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/>
              <a:t>доведение требований пожарной безопасности до учеников школ и их родителей в учебных учреждениях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2F9E6D4-E63D-4235-A56A-F6C2AC6092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4"/>
          <a:stretch/>
        </p:blipFill>
        <p:spPr>
          <a:xfrm>
            <a:off x="7227513" y="3593113"/>
            <a:ext cx="800740" cy="6383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C37FAC1-C0A2-4E05-AD64-76380AB456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7308417" y="4822029"/>
            <a:ext cx="670560" cy="4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внешний, дым, весна, лес&#10;&#10;Автоматически созданное описание">
            <a:extLst>
              <a:ext uri="{FF2B5EF4-FFF2-40B4-BE49-F238E27FC236}">
                <a16:creationId xmlns:a16="http://schemas.microsoft.com/office/drawing/2014/main" xmlns="" id="{1E97E520-366C-4E36-91F7-A10887575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0"/>
            <a:ext cx="10314432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443EA95-0BFC-4D8F-909A-3DB2AFEE6A04}"/>
              </a:ext>
            </a:extLst>
          </p:cNvPr>
          <p:cNvGrpSpPr/>
          <p:nvPr/>
        </p:nvGrpSpPr>
        <p:grpSpPr>
          <a:xfrm>
            <a:off x="386406" y="366592"/>
            <a:ext cx="1164049" cy="713654"/>
            <a:chOff x="26466" y="253260"/>
            <a:chExt cx="1451040" cy="889596"/>
          </a:xfrm>
        </p:grpSpPr>
        <p:pic>
          <p:nvPicPr>
            <p:cNvPr id="5" name="Рисунок 4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E7DE2F-6D18-49A8-80E3-431E50EC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5" y="253260"/>
              <a:ext cx="713821" cy="88959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9C7A26A-C671-4172-BA60-5F0CB463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645957-9C5B-4AE4-A99A-81DA68F493C9}"/>
              </a:ext>
            </a:extLst>
          </p:cNvPr>
          <p:cNvSpPr txBox="1"/>
          <p:nvPr/>
        </p:nvSpPr>
        <p:spPr>
          <a:xfrm>
            <a:off x="130405" y="1089787"/>
            <a:ext cx="164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ОДИНЦОВСКОГО 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06D0C2B0-840F-49AF-8E48-ECB05A3EE83F}"/>
              </a:ext>
            </a:extLst>
          </p:cNvPr>
          <p:cNvSpPr/>
          <p:nvPr/>
        </p:nvSpPr>
        <p:spPr>
          <a:xfrm>
            <a:off x="-9834" y="5919281"/>
            <a:ext cx="12201833" cy="938720"/>
          </a:xfrm>
          <a:custGeom>
            <a:avLst/>
            <a:gdLst>
              <a:gd name="connsiteX0" fmla="*/ 0 w 12192000"/>
              <a:gd name="connsiteY0" fmla="*/ 1627239 h 1627239"/>
              <a:gd name="connsiteX1" fmla="*/ 6096000 w 12192000"/>
              <a:gd name="connsiteY1" fmla="*/ 0 h 1627239"/>
              <a:gd name="connsiteX2" fmla="*/ 12192000 w 12192000"/>
              <a:gd name="connsiteY2" fmla="*/ 1627239 h 1627239"/>
              <a:gd name="connsiteX3" fmla="*/ 0 w 12192000"/>
              <a:gd name="connsiteY3" fmla="*/ 1627239 h 1627239"/>
              <a:gd name="connsiteX0" fmla="*/ 19665 w 12211665"/>
              <a:gd name="connsiteY0" fmla="*/ 1106130 h 1106130"/>
              <a:gd name="connsiteX1" fmla="*/ 0 w 12211665"/>
              <a:gd name="connsiteY1" fmla="*/ 0 h 1106130"/>
              <a:gd name="connsiteX2" fmla="*/ 12211665 w 12211665"/>
              <a:gd name="connsiteY2" fmla="*/ 1106130 h 1106130"/>
              <a:gd name="connsiteX3" fmla="*/ 19665 w 12211665"/>
              <a:gd name="connsiteY3" fmla="*/ 1106130 h 1106130"/>
              <a:gd name="connsiteX0" fmla="*/ 9833 w 12201833"/>
              <a:gd name="connsiteY0" fmla="*/ 1106130 h 1106130"/>
              <a:gd name="connsiteX1" fmla="*/ 0 w 12201833"/>
              <a:gd name="connsiteY1" fmla="*/ 0 h 1106130"/>
              <a:gd name="connsiteX2" fmla="*/ 12201833 w 12201833"/>
              <a:gd name="connsiteY2" fmla="*/ 1106130 h 1106130"/>
              <a:gd name="connsiteX3" fmla="*/ 9833 w 12201833"/>
              <a:gd name="connsiteY3" fmla="*/ 1106130 h 11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33" h="1106130">
                <a:moveTo>
                  <a:pt x="9833" y="1106130"/>
                </a:moveTo>
                <a:cubicBezTo>
                  <a:pt x="6555" y="737420"/>
                  <a:pt x="3278" y="368710"/>
                  <a:pt x="0" y="0"/>
                </a:cubicBezTo>
                <a:lnTo>
                  <a:pt x="12201833" y="1106130"/>
                </a:lnTo>
                <a:lnTo>
                  <a:pt x="9833" y="1106130"/>
                </a:lnTo>
                <a:close/>
              </a:path>
            </a:pathLst>
          </a:custGeom>
          <a:solidFill>
            <a:srgbClr val="FF7C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8">
            <a:extLst>
              <a:ext uri="{FF2B5EF4-FFF2-40B4-BE49-F238E27FC236}">
                <a16:creationId xmlns:a16="http://schemas.microsoft.com/office/drawing/2014/main" xmlns="" id="{5C33977C-FE90-4918-A8FA-3529E1F0F0EF}"/>
              </a:ext>
            </a:extLst>
          </p:cNvPr>
          <p:cNvSpPr/>
          <p:nvPr/>
        </p:nvSpPr>
        <p:spPr>
          <a:xfrm flipH="1">
            <a:off x="5879688" y="5905500"/>
            <a:ext cx="6312309" cy="952500"/>
          </a:xfrm>
          <a:custGeom>
            <a:avLst/>
            <a:gdLst>
              <a:gd name="connsiteX0" fmla="*/ 0 w 12192000"/>
              <a:gd name="connsiteY0" fmla="*/ 1627239 h 1627239"/>
              <a:gd name="connsiteX1" fmla="*/ 6096000 w 12192000"/>
              <a:gd name="connsiteY1" fmla="*/ 0 h 1627239"/>
              <a:gd name="connsiteX2" fmla="*/ 12192000 w 12192000"/>
              <a:gd name="connsiteY2" fmla="*/ 1627239 h 1627239"/>
              <a:gd name="connsiteX3" fmla="*/ 0 w 12192000"/>
              <a:gd name="connsiteY3" fmla="*/ 1627239 h 1627239"/>
              <a:gd name="connsiteX0" fmla="*/ 19665 w 12211665"/>
              <a:gd name="connsiteY0" fmla="*/ 1106130 h 1106130"/>
              <a:gd name="connsiteX1" fmla="*/ 0 w 12211665"/>
              <a:gd name="connsiteY1" fmla="*/ 0 h 1106130"/>
              <a:gd name="connsiteX2" fmla="*/ 12211665 w 12211665"/>
              <a:gd name="connsiteY2" fmla="*/ 1106130 h 1106130"/>
              <a:gd name="connsiteX3" fmla="*/ 19665 w 12211665"/>
              <a:gd name="connsiteY3" fmla="*/ 1106130 h 1106130"/>
              <a:gd name="connsiteX0" fmla="*/ 9833 w 12201833"/>
              <a:gd name="connsiteY0" fmla="*/ 1106130 h 1106130"/>
              <a:gd name="connsiteX1" fmla="*/ 0 w 12201833"/>
              <a:gd name="connsiteY1" fmla="*/ 0 h 1106130"/>
              <a:gd name="connsiteX2" fmla="*/ 12201833 w 12201833"/>
              <a:gd name="connsiteY2" fmla="*/ 1106130 h 1106130"/>
              <a:gd name="connsiteX3" fmla="*/ 9833 w 12201833"/>
              <a:gd name="connsiteY3" fmla="*/ 1106130 h 11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33" h="1106130">
                <a:moveTo>
                  <a:pt x="9833" y="1106130"/>
                </a:moveTo>
                <a:cubicBezTo>
                  <a:pt x="6555" y="737420"/>
                  <a:pt x="3278" y="368710"/>
                  <a:pt x="0" y="0"/>
                </a:cubicBezTo>
                <a:lnTo>
                  <a:pt x="12201833" y="1106130"/>
                </a:lnTo>
                <a:lnTo>
                  <a:pt x="9833" y="110613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FF9D79-7480-4396-B53D-0A4CD90FF71C}"/>
              </a:ext>
            </a:extLst>
          </p:cNvPr>
          <p:cNvSpPr txBox="1"/>
          <p:nvPr/>
        </p:nvSpPr>
        <p:spPr>
          <a:xfrm>
            <a:off x="2362570" y="2260271"/>
            <a:ext cx="5946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ВЫПОЛНЕНИЕ ВСЕГО КОМПЛЕКСА ПРЕДЛОЖЕННЫХ МЕРОПРИЯТИЙ МОЖЕТ СУЩЕСТВЕННО СНИЗИТЬ ВЕРОЯТНОСТЬ ПРИРОДНЫХ ПОЖАРОВ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Равнобедренный треугольник 8">
            <a:extLst>
              <a:ext uri="{FF2B5EF4-FFF2-40B4-BE49-F238E27FC236}">
                <a16:creationId xmlns:a16="http://schemas.microsoft.com/office/drawing/2014/main" xmlns="" id="{28108DE8-B70D-4C5C-9523-925248ED1AA0}"/>
              </a:ext>
            </a:extLst>
          </p:cNvPr>
          <p:cNvSpPr/>
          <p:nvPr/>
        </p:nvSpPr>
        <p:spPr>
          <a:xfrm flipH="1">
            <a:off x="9422167" y="5435600"/>
            <a:ext cx="2782529" cy="1432231"/>
          </a:xfrm>
          <a:custGeom>
            <a:avLst/>
            <a:gdLst>
              <a:gd name="connsiteX0" fmla="*/ 0 w 12192000"/>
              <a:gd name="connsiteY0" fmla="*/ 1627239 h 1627239"/>
              <a:gd name="connsiteX1" fmla="*/ 6096000 w 12192000"/>
              <a:gd name="connsiteY1" fmla="*/ 0 h 1627239"/>
              <a:gd name="connsiteX2" fmla="*/ 12192000 w 12192000"/>
              <a:gd name="connsiteY2" fmla="*/ 1627239 h 1627239"/>
              <a:gd name="connsiteX3" fmla="*/ 0 w 12192000"/>
              <a:gd name="connsiteY3" fmla="*/ 1627239 h 1627239"/>
              <a:gd name="connsiteX0" fmla="*/ 19665 w 12211665"/>
              <a:gd name="connsiteY0" fmla="*/ 1106130 h 1106130"/>
              <a:gd name="connsiteX1" fmla="*/ 0 w 12211665"/>
              <a:gd name="connsiteY1" fmla="*/ 0 h 1106130"/>
              <a:gd name="connsiteX2" fmla="*/ 12211665 w 12211665"/>
              <a:gd name="connsiteY2" fmla="*/ 1106130 h 1106130"/>
              <a:gd name="connsiteX3" fmla="*/ 19665 w 12211665"/>
              <a:gd name="connsiteY3" fmla="*/ 1106130 h 1106130"/>
              <a:gd name="connsiteX0" fmla="*/ 9833 w 12201833"/>
              <a:gd name="connsiteY0" fmla="*/ 1106130 h 1106130"/>
              <a:gd name="connsiteX1" fmla="*/ 0 w 12201833"/>
              <a:gd name="connsiteY1" fmla="*/ 0 h 1106130"/>
              <a:gd name="connsiteX2" fmla="*/ 12201833 w 12201833"/>
              <a:gd name="connsiteY2" fmla="*/ 1106130 h 1106130"/>
              <a:gd name="connsiteX3" fmla="*/ 9833 w 12201833"/>
              <a:gd name="connsiteY3" fmla="*/ 1106130 h 11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33" h="1106130">
                <a:moveTo>
                  <a:pt x="9833" y="1106130"/>
                </a:moveTo>
                <a:cubicBezTo>
                  <a:pt x="6555" y="737420"/>
                  <a:pt x="3278" y="368710"/>
                  <a:pt x="0" y="0"/>
                </a:cubicBezTo>
                <a:lnTo>
                  <a:pt x="12201833" y="1106130"/>
                </a:lnTo>
                <a:lnTo>
                  <a:pt x="9833" y="1106130"/>
                </a:lnTo>
                <a:close/>
              </a:path>
            </a:pathLst>
          </a:custGeom>
          <a:solidFill>
            <a:srgbClr val="FF505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B46428B-94FF-4C33-9CD5-FD6748BA8F1A}"/>
              </a:ext>
            </a:extLst>
          </p:cNvPr>
          <p:cNvCxnSpPr>
            <a:cxnSpLocks/>
          </p:cNvCxnSpPr>
          <p:nvPr/>
        </p:nvCxnSpPr>
        <p:spPr>
          <a:xfrm>
            <a:off x="1550455" y="2260271"/>
            <a:ext cx="572991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2FCAA48-47F5-4E95-875D-F67CD2FA5A20}"/>
              </a:ext>
            </a:extLst>
          </p:cNvPr>
          <p:cNvCxnSpPr>
            <a:cxnSpLocks/>
          </p:cNvCxnSpPr>
          <p:nvPr/>
        </p:nvCxnSpPr>
        <p:spPr>
          <a:xfrm>
            <a:off x="2473234" y="4085258"/>
            <a:ext cx="971876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3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A9F35CB7-6DEF-4FEB-B383-D729C4A96E70}"/>
              </a:ext>
            </a:extLst>
          </p:cNvPr>
          <p:cNvSpPr/>
          <p:nvPr/>
        </p:nvSpPr>
        <p:spPr>
          <a:xfrm>
            <a:off x="1379989" y="6011293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9D24AF3-5D23-4E58-8E2A-C64734773A13}"/>
              </a:ext>
            </a:extLst>
          </p:cNvPr>
          <p:cNvSpPr/>
          <p:nvPr/>
        </p:nvSpPr>
        <p:spPr>
          <a:xfrm>
            <a:off x="4869765" y="1504651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E207DC7-6386-4D44-8D95-5B7F1FA1A8EF}"/>
              </a:ext>
            </a:extLst>
          </p:cNvPr>
          <p:cNvSpPr/>
          <p:nvPr/>
        </p:nvSpPr>
        <p:spPr>
          <a:xfrm>
            <a:off x="4869765" y="2441002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D4114636-285F-4B50-8860-2D0CAEB6157F}"/>
              </a:ext>
            </a:extLst>
          </p:cNvPr>
          <p:cNvSpPr/>
          <p:nvPr/>
        </p:nvSpPr>
        <p:spPr>
          <a:xfrm>
            <a:off x="4869765" y="3443806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F0F7E28-A164-4C8D-A1B4-2DAD724697BC}"/>
              </a:ext>
            </a:extLst>
          </p:cNvPr>
          <p:cNvSpPr/>
          <p:nvPr/>
        </p:nvSpPr>
        <p:spPr>
          <a:xfrm>
            <a:off x="4869765" y="4569344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973127" y="130954"/>
            <a:ext cx="625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ПОДГОТОВИТЕЛЬНЫЕ МЕРОПРИЯТИЯ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C95144-3921-4E33-AD53-E25B69E1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5"/>
          <a:stretch/>
        </p:blipFill>
        <p:spPr>
          <a:xfrm>
            <a:off x="272058" y="1504651"/>
            <a:ext cx="4957167" cy="4159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365BD-0CCB-44E6-B7E1-44683CA37CF8}"/>
              </a:ext>
            </a:extLst>
          </p:cNvPr>
          <p:cNvSpPr txBox="1"/>
          <p:nvPr/>
        </p:nvSpPr>
        <p:spPr>
          <a:xfrm>
            <a:off x="1663700" y="30734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постановление Правительства </a:t>
            </a: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Московской области </a:t>
            </a:r>
            <a:b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«О подготовке к пожароопасному сезону на территории Московской области в </a:t>
            </a:r>
            <a:r>
              <a:rPr lang="ru-RU" sz="16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году»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18" name="Рисунок 17" descr="Изображение выглядит как темный, ночь, черный, звез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44F050F-745F-4417-8A17-4B39F88FD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76" y="1838190"/>
            <a:ext cx="829351" cy="1038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E41A75-D543-474C-B5B1-D0AC4C81CE4F}"/>
              </a:ext>
            </a:extLst>
          </p:cNvPr>
          <p:cNvSpPr txBox="1"/>
          <p:nvPr/>
        </p:nvSpPr>
        <p:spPr>
          <a:xfrm>
            <a:off x="6102766" y="1292035"/>
            <a:ext cx="55812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план мероприятий по предупреждению и ликвидации пожаров на территории МО в пожароопасный сезон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года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перечень населенных пунктов МО, подверженных угрозе лесных пожаров и других ландшафтных (природных) пожаров в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году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перечень территорий СНТ в МО, подверженных угрозе лесных пожаров и других ландшафтных (природных) пожаров в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году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перечень территорий организаций отдыха детей и их оздоровления на территории МО, подверженных угрозе лесных пожаров и других ландшафтных (природных) пожаров в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году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54736C-B488-4F65-A107-DD1A8592CA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/>
        </p:blipFill>
        <p:spPr>
          <a:xfrm>
            <a:off x="5030787" y="1398338"/>
            <a:ext cx="844550" cy="7118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65E60B-00DA-475E-911C-0D1B1864B8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/>
        </p:blipFill>
        <p:spPr>
          <a:xfrm>
            <a:off x="5030787" y="2338138"/>
            <a:ext cx="844550" cy="7118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D9C1C99-4F80-4E61-BE5C-74D77AB87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/>
        </p:blipFill>
        <p:spPr>
          <a:xfrm>
            <a:off x="5030787" y="3316038"/>
            <a:ext cx="844550" cy="7118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E91030F-3CBA-475F-A1A2-FCDFCC108C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/>
        </p:blipFill>
        <p:spPr>
          <a:xfrm>
            <a:off x="5030787" y="4497138"/>
            <a:ext cx="844550" cy="71183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B6AD700-0330-47D6-8024-8BC0E85CA33E}"/>
              </a:ext>
            </a:extLst>
          </p:cNvPr>
          <p:cNvCxnSpPr/>
          <p:nvPr/>
        </p:nvCxnSpPr>
        <p:spPr>
          <a:xfrm>
            <a:off x="1346200" y="5803900"/>
            <a:ext cx="108458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4F3B6B5-D35E-4B89-B928-6C8F4D5F4394}"/>
              </a:ext>
            </a:extLst>
          </p:cNvPr>
          <p:cNvSpPr txBox="1"/>
          <p:nvPr/>
        </p:nvSpPr>
        <p:spPr>
          <a:xfrm>
            <a:off x="2430956" y="5984539"/>
            <a:ext cx="955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при повышении пожарной опасности, издаётся постановление Губернатора МО </a:t>
            </a:r>
            <a:br>
              <a:rPr lang="ru-RU" sz="1800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800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«Об установлении особого противопожарного режима на территории Московской области»</a:t>
            </a:r>
            <a:endParaRPr lang="ru-RU" i="1" dirty="0">
              <a:latin typeface="Franklin Gothic Book" panose="020B0503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80C58C6-DE59-4AE1-AA1B-FFA816DBC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1560283" y="5997489"/>
            <a:ext cx="684386" cy="5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1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1C7DC020-0EE2-4C03-BFC3-4D0B5871FB31}"/>
              </a:ext>
            </a:extLst>
          </p:cNvPr>
          <p:cNvSpPr/>
          <p:nvPr/>
        </p:nvSpPr>
        <p:spPr>
          <a:xfrm>
            <a:off x="4945965" y="4421706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9D24AF3-5D23-4E58-8E2A-C64734773A13}"/>
              </a:ext>
            </a:extLst>
          </p:cNvPr>
          <p:cNvSpPr/>
          <p:nvPr/>
        </p:nvSpPr>
        <p:spPr>
          <a:xfrm>
            <a:off x="4933265" y="1987251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E207DC7-6386-4D44-8D95-5B7F1FA1A8EF}"/>
              </a:ext>
            </a:extLst>
          </p:cNvPr>
          <p:cNvSpPr/>
          <p:nvPr/>
        </p:nvSpPr>
        <p:spPr>
          <a:xfrm>
            <a:off x="4933265" y="2822002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D4114636-285F-4B50-8860-2D0CAEB6157F}"/>
              </a:ext>
            </a:extLst>
          </p:cNvPr>
          <p:cNvSpPr/>
          <p:nvPr/>
        </p:nvSpPr>
        <p:spPr>
          <a:xfrm>
            <a:off x="4933265" y="3659706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F0F7E28-A164-4C8D-A1B4-2DAD724697BC}"/>
              </a:ext>
            </a:extLst>
          </p:cNvPr>
          <p:cNvSpPr/>
          <p:nvPr/>
        </p:nvSpPr>
        <p:spPr>
          <a:xfrm>
            <a:off x="4933265" y="5344044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973127" y="130954"/>
            <a:ext cx="625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ПОДГОТОВИТЕЛЬНЫЕ МЕРОПРИЯТИЯ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C95144-3921-4E33-AD53-E25B69E1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5" b="16095"/>
          <a:stretch/>
        </p:blipFill>
        <p:spPr>
          <a:xfrm>
            <a:off x="272059" y="1872951"/>
            <a:ext cx="4223742" cy="4159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365BD-0CCB-44E6-B7E1-44683CA37CF8}"/>
              </a:ext>
            </a:extLst>
          </p:cNvPr>
          <p:cNvSpPr txBox="1"/>
          <p:nvPr/>
        </p:nvSpPr>
        <p:spPr>
          <a:xfrm>
            <a:off x="1574800" y="3416300"/>
            <a:ext cx="2383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постановление </a:t>
            </a: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Администрации Одинцовского г.о. </a:t>
            </a:r>
            <a:b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«Об установлении на территории Одинцовского г.о. дополнительных требований пожарной безопасности на период действия особого противопожарного режима»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E41A75-D543-474C-B5B1-D0AC4C81CE4F}"/>
              </a:ext>
            </a:extLst>
          </p:cNvPr>
          <p:cNvSpPr txBox="1"/>
          <p:nvPr/>
        </p:nvSpPr>
        <p:spPr>
          <a:xfrm>
            <a:off x="6102766" y="1984536"/>
            <a:ext cx="55812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привлечение населения для профилактики и локализации пожаров вне границ населенных пунктов</a:t>
            </a:r>
          </a:p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запрет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(ограничение) на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посещение гражданами лесов и въезда в них автотранспортных средств</a:t>
            </a:r>
          </a:p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запрет на разведение костров, сжигание мусора, проведение пожароопасных работ в населенных пунктах</a:t>
            </a:r>
          </a:p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запрет на сжигание порубочных остатков и других древесных отходов</a:t>
            </a:r>
          </a:p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запрет на выжигание сухой травянистой растительности, стерни, пожнивных остатков на землях сельскохозяйственного назначения и землях запаса, разведение костров на полях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30" name="Рисунок 29" descr="Изображение выглядит как фотография, фейерверк, вода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EEFE5E-2C90-48A1-9EEE-4C26915E7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3" y="2199598"/>
            <a:ext cx="884571" cy="11024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3987CEC-741C-40F5-9423-934ABDF908E3}"/>
              </a:ext>
            </a:extLst>
          </p:cNvPr>
          <p:cNvSpPr txBox="1"/>
          <p:nvPr/>
        </p:nvSpPr>
        <p:spPr>
          <a:xfrm>
            <a:off x="6122280" y="1411286"/>
            <a:ext cx="429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ДОПОЛНИТЕЛЬНЫЕ ТРЕБОВАНИЯ:</a:t>
            </a:r>
            <a:endParaRPr lang="ru-RU" dirty="0">
              <a:solidFill>
                <a:srgbClr val="FF5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7" name="Picture 2" descr="C:\Users\v_svetlitsky\Downloads\noun_189297_cc.png">
            <a:extLst>
              <a:ext uri="{FF2B5EF4-FFF2-40B4-BE49-F238E27FC236}">
                <a16:creationId xmlns:a16="http://schemas.microsoft.com/office/drawing/2014/main" xmlns="" id="{EA4B819E-92ED-4EFD-81AB-B50F76462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9"/>
          <a:stretch/>
        </p:blipFill>
        <p:spPr bwMode="auto">
          <a:xfrm>
            <a:off x="5130800" y="1863788"/>
            <a:ext cx="783518" cy="6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v_svetlitsky\Downloads\noun_609480_cc.png">
            <a:extLst>
              <a:ext uri="{FF2B5EF4-FFF2-40B4-BE49-F238E27FC236}">
                <a16:creationId xmlns:a16="http://schemas.microsoft.com/office/drawing/2014/main" xmlns="" id="{3E5A774F-3A04-4054-92DA-F9227C8B8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/>
        </p:blipFill>
        <p:spPr bwMode="auto">
          <a:xfrm>
            <a:off x="5239657" y="2844451"/>
            <a:ext cx="516785" cy="4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v_svetlitsky\Downloads\noun_488514_cc.png">
            <a:extLst>
              <a:ext uri="{FF2B5EF4-FFF2-40B4-BE49-F238E27FC236}">
                <a16:creationId xmlns:a16="http://schemas.microsoft.com/office/drawing/2014/main" xmlns="" id="{B15FEFF8-1D00-4AE7-AA7C-6239A9119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5104904" y="3591684"/>
            <a:ext cx="797666" cy="6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6283645-CD4C-48C2-A2C6-F3610901E7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3"/>
          <a:stretch/>
        </p:blipFill>
        <p:spPr>
          <a:xfrm>
            <a:off x="5046198" y="4282652"/>
            <a:ext cx="869950" cy="7264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DA8F784-1FCC-43D7-AA95-2317ED7AAD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3"/>
          <a:stretch/>
        </p:blipFill>
        <p:spPr>
          <a:xfrm>
            <a:off x="5104904" y="5309278"/>
            <a:ext cx="71053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9D24AF3-5D23-4E58-8E2A-C64734773A13}"/>
              </a:ext>
            </a:extLst>
          </p:cNvPr>
          <p:cNvSpPr/>
          <p:nvPr/>
        </p:nvSpPr>
        <p:spPr>
          <a:xfrm>
            <a:off x="4933265" y="2457151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E207DC7-6386-4D44-8D95-5B7F1FA1A8EF}"/>
              </a:ext>
            </a:extLst>
          </p:cNvPr>
          <p:cNvSpPr/>
          <p:nvPr/>
        </p:nvSpPr>
        <p:spPr>
          <a:xfrm>
            <a:off x="4933265" y="3660202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D4114636-285F-4B50-8860-2D0CAEB6157F}"/>
              </a:ext>
            </a:extLst>
          </p:cNvPr>
          <p:cNvSpPr/>
          <p:nvPr/>
        </p:nvSpPr>
        <p:spPr>
          <a:xfrm>
            <a:off x="4933265" y="4510606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F0F7E28-A164-4C8D-A1B4-2DAD724697BC}"/>
              </a:ext>
            </a:extLst>
          </p:cNvPr>
          <p:cNvSpPr/>
          <p:nvPr/>
        </p:nvSpPr>
        <p:spPr>
          <a:xfrm>
            <a:off x="4933265" y="5344044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973127" y="130954"/>
            <a:ext cx="625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ПОДГОТОВИТЕЛЬНЫЕ МЕРОПРИЯТИЯ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C95144-3921-4E33-AD53-E25B69E1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5" b="16095"/>
          <a:stretch/>
        </p:blipFill>
        <p:spPr>
          <a:xfrm>
            <a:off x="272059" y="1872951"/>
            <a:ext cx="4223742" cy="4159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365BD-0CCB-44E6-B7E1-44683CA37CF8}"/>
              </a:ext>
            </a:extLst>
          </p:cNvPr>
          <p:cNvSpPr txBox="1"/>
          <p:nvPr/>
        </p:nvSpPr>
        <p:spPr>
          <a:xfrm>
            <a:off x="1574800" y="3416300"/>
            <a:ext cx="2383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постановление </a:t>
            </a: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Администрации Одинцовского г.о. </a:t>
            </a:r>
            <a:b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«Об установлении на территории Одинцовского г.о. дополнительных требований пожарной безопасности на период действия особого противопожарного режима»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E41A75-D543-474C-B5B1-D0AC4C81CE4F}"/>
              </a:ext>
            </a:extLst>
          </p:cNvPr>
          <p:cNvSpPr txBox="1"/>
          <p:nvPr/>
        </p:nvSpPr>
        <p:spPr>
          <a:xfrm>
            <a:off x="6102766" y="1984536"/>
            <a:ext cx="55812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запрет на сжигание листвы, травы, тополиного пуха, частей деревьев и кустарников, других остатков растительности в местах общего пользования и на территории хозяйствующих субъектов, за исключением специально отведенных мест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увеличение противопожарных разрывов по границам населенных пунктов, создание противопожарных минерализованных полос и подобные меры</a:t>
            </a:r>
          </a:p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организация патрулирования добровольцами, в том числе добровольными пожарными</a:t>
            </a:r>
          </a:p>
          <a:p>
            <a:pPr algn="just">
              <a:spcBef>
                <a:spcPts val="120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подготовка для возможного использования в тушении пожаров имеющейся водовозной и землеройной техники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30" name="Рисунок 29" descr="Изображение выглядит как фотография, фейерверк, вода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EEFE5E-2C90-48A1-9EEE-4C26915E7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3" y="2199598"/>
            <a:ext cx="884571" cy="11024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3987CEC-741C-40F5-9423-934ABDF908E3}"/>
              </a:ext>
            </a:extLst>
          </p:cNvPr>
          <p:cNvSpPr txBox="1"/>
          <p:nvPr/>
        </p:nvSpPr>
        <p:spPr>
          <a:xfrm>
            <a:off x="6122280" y="1411286"/>
            <a:ext cx="429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ДОПОЛНИТЕЛЬНЫЕ ТРЕБОВАНИЯ:</a:t>
            </a:r>
            <a:endParaRPr lang="ru-RU" dirty="0">
              <a:solidFill>
                <a:srgbClr val="FF5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BB6978-0D96-4582-989A-4B2781811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5"/>
          <a:stretch/>
        </p:blipFill>
        <p:spPr>
          <a:xfrm>
            <a:off x="5018087" y="2373962"/>
            <a:ext cx="861988" cy="676011"/>
          </a:xfrm>
          <a:prstGeom prst="rect">
            <a:avLst/>
          </a:prstGeom>
        </p:spPr>
      </p:pic>
      <p:pic>
        <p:nvPicPr>
          <p:cNvPr id="25" name="Picture 4" descr="C:\Users\v_svetlitsky\Downloads\noun_727974_cc.png">
            <a:extLst>
              <a:ext uri="{FF2B5EF4-FFF2-40B4-BE49-F238E27FC236}">
                <a16:creationId xmlns:a16="http://schemas.microsoft.com/office/drawing/2014/main" xmlns="" id="{A46A41F8-F96A-4732-9265-F986F0444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6"/>
          <a:stretch/>
        </p:blipFill>
        <p:spPr bwMode="auto">
          <a:xfrm>
            <a:off x="5097880" y="3677169"/>
            <a:ext cx="653525" cy="56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v_svetlitsky\Downloads\noun_669818_cc.png">
            <a:extLst>
              <a:ext uri="{FF2B5EF4-FFF2-40B4-BE49-F238E27FC236}">
                <a16:creationId xmlns:a16="http://schemas.microsoft.com/office/drawing/2014/main" xmlns="" id="{AC78D05D-A0C8-4AED-A76B-42CDAC2F0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0"/>
          <a:stretch/>
        </p:blipFill>
        <p:spPr bwMode="auto">
          <a:xfrm>
            <a:off x="5117857" y="4575776"/>
            <a:ext cx="567421" cy="4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2874E-817C-4CDE-AC5E-85D5D2585D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00"/>
          <a:stretch/>
        </p:blipFill>
        <p:spPr>
          <a:xfrm>
            <a:off x="5030787" y="5315647"/>
            <a:ext cx="767755" cy="5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9D24AF3-5D23-4E58-8E2A-C64734773A13}"/>
              </a:ext>
            </a:extLst>
          </p:cNvPr>
          <p:cNvSpPr/>
          <p:nvPr/>
        </p:nvSpPr>
        <p:spPr>
          <a:xfrm>
            <a:off x="4933265" y="2457151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E207DC7-6386-4D44-8D95-5B7F1FA1A8EF}"/>
              </a:ext>
            </a:extLst>
          </p:cNvPr>
          <p:cNvSpPr/>
          <p:nvPr/>
        </p:nvSpPr>
        <p:spPr>
          <a:xfrm>
            <a:off x="4933265" y="3977702"/>
            <a:ext cx="567422" cy="567422"/>
          </a:xfrm>
          <a:prstGeom prst="ellipse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973127" y="130954"/>
            <a:ext cx="625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ПОДГОТОВИТЕЛЬНЫЕ МЕРОПРИЯТИЯ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C95144-3921-4E33-AD53-E25B69E1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5" b="16095"/>
          <a:stretch/>
        </p:blipFill>
        <p:spPr>
          <a:xfrm>
            <a:off x="272059" y="1872951"/>
            <a:ext cx="4223742" cy="4159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365BD-0CCB-44E6-B7E1-44683CA37CF8}"/>
              </a:ext>
            </a:extLst>
          </p:cNvPr>
          <p:cNvSpPr txBox="1"/>
          <p:nvPr/>
        </p:nvSpPr>
        <p:spPr>
          <a:xfrm>
            <a:off x="1574800" y="3416300"/>
            <a:ext cx="2383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постановление </a:t>
            </a: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Администрации Одинцовского г.о. </a:t>
            </a:r>
            <a:b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«Об установлении на территории Одинцовского г.о. дополнительных требований пожарной безопасности на период действия особого противопожарного режима»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E41A75-D543-474C-B5B1-D0AC4C81CE4F}"/>
              </a:ext>
            </a:extLst>
          </p:cNvPr>
          <p:cNvSpPr txBox="1"/>
          <p:nvPr/>
        </p:nvSpPr>
        <p:spPr>
          <a:xfrm>
            <a:off x="6102766" y="2251236"/>
            <a:ext cx="55812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проведение совещаний с председателями садоводческих товариществ по предупреждению пожаров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проведение разъяснительной работы с гражданами о мерах пожарной безопасности и действиях при пожаре, о соблюдении правил пожарной безопасности в населенных пунктах, садоводческих, огороднических и дачных некоммерческих объединениях граждан, лесах, а также об ответственности юридических и физических лиц за нарушение требований пожарной безопасности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30" name="Рисунок 29" descr="Изображение выглядит как фотография, фейерверк, вода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EEFE5E-2C90-48A1-9EEE-4C26915E7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3" y="2199598"/>
            <a:ext cx="884571" cy="11024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3987CEC-741C-40F5-9423-934ABDF908E3}"/>
              </a:ext>
            </a:extLst>
          </p:cNvPr>
          <p:cNvSpPr txBox="1"/>
          <p:nvPr/>
        </p:nvSpPr>
        <p:spPr>
          <a:xfrm>
            <a:off x="6122280" y="1754186"/>
            <a:ext cx="429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5050"/>
                </a:solidFill>
                <a:latin typeface="Franklin Gothic Demi Cond" panose="020B0706030402020204" pitchFamily="34" charset="0"/>
              </a:rPr>
              <a:t>ДОПОЛНИТЕЛЬНЫЕ ТРЕБОВАНИЯ:</a:t>
            </a:r>
            <a:endParaRPr lang="ru-RU" dirty="0">
              <a:solidFill>
                <a:srgbClr val="FF5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922055-9CC1-40DA-81F2-4D54F94E8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/>
        </p:blipFill>
        <p:spPr>
          <a:xfrm>
            <a:off x="4979987" y="2345690"/>
            <a:ext cx="945518" cy="742907"/>
          </a:xfrm>
          <a:prstGeom prst="rect">
            <a:avLst/>
          </a:prstGeom>
        </p:spPr>
      </p:pic>
      <p:pic>
        <p:nvPicPr>
          <p:cNvPr id="23" name="Picture 8" descr="C:\Users\v_svetlitsky\Downloads\noun_225573_cc.png">
            <a:extLst>
              <a:ext uri="{FF2B5EF4-FFF2-40B4-BE49-F238E27FC236}">
                <a16:creationId xmlns:a16="http://schemas.microsoft.com/office/drawing/2014/main" xmlns="" id="{724D0F2F-97DF-41C7-AA0B-21A06D32A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0"/>
          <a:stretch/>
        </p:blipFill>
        <p:spPr bwMode="auto">
          <a:xfrm>
            <a:off x="5051728" y="3947110"/>
            <a:ext cx="689720" cy="6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1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5BCA628B-E722-4207-ACB8-DE607C9FB71C}"/>
              </a:ext>
            </a:extLst>
          </p:cNvPr>
          <p:cNvSpPr/>
          <p:nvPr/>
        </p:nvSpPr>
        <p:spPr>
          <a:xfrm>
            <a:off x="1104119" y="2031458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D04EC926-E77E-4FB6-84C7-328F5861736C}"/>
              </a:ext>
            </a:extLst>
          </p:cNvPr>
          <p:cNvSpPr/>
          <p:nvPr/>
        </p:nvSpPr>
        <p:spPr>
          <a:xfrm>
            <a:off x="1104119" y="3020498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CA6D4A2-36F0-4AF4-A37A-515F973DA39B}"/>
              </a:ext>
            </a:extLst>
          </p:cNvPr>
          <p:cNvSpPr/>
          <p:nvPr/>
        </p:nvSpPr>
        <p:spPr>
          <a:xfrm>
            <a:off x="1104119" y="3939044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42E22D51-68C2-41A6-95A5-B2454C472234}"/>
              </a:ext>
            </a:extLst>
          </p:cNvPr>
          <p:cNvSpPr/>
          <p:nvPr/>
        </p:nvSpPr>
        <p:spPr>
          <a:xfrm>
            <a:off x="1104119" y="5235794"/>
            <a:ext cx="567422" cy="567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973127" y="130954"/>
            <a:ext cx="625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ПОДГОТОВИТЕЛЬНЫЕ МЕРОПРИЯТИЯ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E41A75-D543-474C-B5B1-D0AC4C81CE4F}"/>
              </a:ext>
            </a:extLst>
          </p:cNvPr>
          <p:cNvSpPr txBox="1"/>
          <p:nvPr/>
        </p:nvSpPr>
        <p:spPr>
          <a:xfrm>
            <a:off x="2133600" y="1643270"/>
            <a:ext cx="9639300" cy="423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издание постановления Администрации Одинцовского городского округа «О проведении весенней проверки и испытаний источников наружного противопожарного водоснабжения на территории Одинцовского городского округа Московской области в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году</a:t>
            </a:r>
          </a:p>
          <a:p>
            <a:pPr algn="just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уточнение Плана предупреждения и ликвидации чрезвычайных ситуаций, вызванных природными пожарами на территории Одинцовского городского округа</a:t>
            </a:r>
          </a:p>
          <a:p>
            <a:pPr algn="just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азработка Паспортов населенных пунктов, подверженных угрозе лесных пожаров и других ландшафтных (природных) пожаров, и паспортов территорий садоводств или огородничеств, которые подвержены угрозе лесных пожаров</a:t>
            </a:r>
          </a:p>
          <a:p>
            <a:pPr algn="just">
              <a:lnSpc>
                <a:spcPct val="97000"/>
              </a:lnSpc>
            </a:pP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рассмотрение на заседании КЧС и ОПБ вопроса: «О задачах по обеспечению пожарной безопасности населения и территории Одинцовского городского округа в пожароопасный </a:t>
            </a:r>
            <a:b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сезон </a:t>
            </a:r>
            <a:r>
              <a:rPr lang="ru-RU" sz="18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года». Выработка решения Комиссии, доведение его до исполнителей, контроль его выполнения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2C5944F-C4DC-4D21-99BB-2B6B9E05D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0"/>
          <a:stretch/>
        </p:blipFill>
        <p:spPr>
          <a:xfrm>
            <a:off x="781050" y="4818270"/>
            <a:ext cx="1213560" cy="8350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8C52C9-312F-44D3-AA64-13709C1C1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6"/>
          <a:stretch/>
        </p:blipFill>
        <p:spPr>
          <a:xfrm>
            <a:off x="781050" y="3517941"/>
            <a:ext cx="1213560" cy="8168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ADC1348-678B-40B5-932F-4DAC630A9A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00"/>
          <a:stretch/>
        </p:blipFill>
        <p:spPr>
          <a:xfrm>
            <a:off x="868073" y="2644710"/>
            <a:ext cx="1039514" cy="7588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9ABDD3E-4E84-4BD6-BEE0-B2573C93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6"/>
          <a:stretch/>
        </p:blipFill>
        <p:spPr>
          <a:xfrm>
            <a:off x="957669" y="1780805"/>
            <a:ext cx="8603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1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3446144" y="130954"/>
            <a:ext cx="5313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ПРАКТИЧЕСКИЕ МЕРОПРИЯТИЯ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 descr="Изображение выглядит как внешний, трава, дерево, поле&#10;&#10;Автоматически созданное описание">
            <a:extLst>
              <a:ext uri="{FF2B5EF4-FFF2-40B4-BE49-F238E27FC236}">
                <a16:creationId xmlns:a16="http://schemas.microsoft.com/office/drawing/2014/main" xmlns="" id="{90671F4F-E48A-4240-B213-95876AD6F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361"/>
          <a:stretch/>
        </p:blipFill>
        <p:spPr>
          <a:xfrm>
            <a:off x="0" y="1878665"/>
            <a:ext cx="12192000" cy="4979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7352B5-3E34-4D62-BC35-6A72EC6B3400}"/>
              </a:ext>
            </a:extLst>
          </p:cNvPr>
          <p:cNvSpPr txBox="1"/>
          <p:nvPr/>
        </p:nvSpPr>
        <p:spPr>
          <a:xfrm>
            <a:off x="625313" y="3251200"/>
            <a:ext cx="4267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ПОДГОТОВКА И ПРОВЕРКА ГОТОВНОСТИ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335EC3-9A57-4336-BDA6-24CA7182E20C}"/>
              </a:ext>
            </a:extLst>
          </p:cNvPr>
          <p:cNvSpPr txBox="1"/>
          <p:nvPr/>
        </p:nvSpPr>
        <p:spPr>
          <a:xfrm>
            <a:off x="574513" y="3511142"/>
            <a:ext cx="111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EBCC7D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10</a:t>
            </a:r>
          </a:p>
          <a:p>
            <a:r>
              <a:rPr lang="ru-RU" sz="7200" dirty="0">
                <a:solidFill>
                  <a:srgbClr val="EBCC7D"/>
                </a:solidFill>
                <a:latin typeface="Franklin Gothic Demi Cond" panose="020B0706030402020204" pitchFamily="34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CADFFA-64AD-41E1-B2C9-6AE13AB52E80}"/>
              </a:ext>
            </a:extLst>
          </p:cNvPr>
          <p:cNvSpPr txBox="1"/>
          <p:nvPr/>
        </p:nvSpPr>
        <p:spPr>
          <a:xfrm>
            <a:off x="1651345" y="3770467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населенных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пунктов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96A6D10-ED80-491A-ABFB-1B842ED1DF93}"/>
              </a:ext>
            </a:extLst>
          </p:cNvPr>
          <p:cNvSpPr txBox="1"/>
          <p:nvPr/>
        </p:nvSpPr>
        <p:spPr>
          <a:xfrm>
            <a:off x="1687766" y="4862612"/>
            <a:ext cx="260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>
                    <a:lumMod val="95000"/>
                  </a:schemeClr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территорий садоводств </a:t>
            </a:r>
          </a:p>
          <a:p>
            <a:r>
              <a:rPr lang="ru-RU" dirty="0"/>
              <a:t>или огородничеств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F057A2-68CA-4D6C-AED7-7D2D4783A78B}"/>
              </a:ext>
            </a:extLst>
          </p:cNvPr>
          <p:cNvSpPr txBox="1"/>
          <p:nvPr/>
        </p:nvSpPr>
        <p:spPr>
          <a:xfrm>
            <a:off x="603678" y="5706823"/>
            <a:ext cx="4784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>
                    <a:lumMod val="95000"/>
                  </a:schemeClr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ПОДВЕРЖЕННЫХ УГРОЗЕ ЛЕСНЫХ ПОЖАРОВ </a:t>
            </a:r>
          </a:p>
          <a:p>
            <a:r>
              <a:rPr lang="ru-RU" dirty="0"/>
              <a:t>И ДРУГИХ ПРИРОДНЫХ ПОЖАРОВ</a:t>
            </a:r>
          </a:p>
        </p:txBody>
      </p:sp>
    </p:spTree>
    <p:extLst>
      <p:ext uri="{BB962C8B-B14F-4D97-AF65-F5344CB8AC3E}">
        <p14:creationId xmlns:p14="http://schemas.microsoft.com/office/powerpoint/2010/main" val="244888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A41F6-01BC-46C9-BA08-69E6103CCCF2}"/>
              </a:ext>
            </a:extLst>
          </p:cNvPr>
          <p:cNvSpPr txBox="1"/>
          <p:nvPr/>
        </p:nvSpPr>
        <p:spPr>
          <a:xfrm>
            <a:off x="2742529" y="130954"/>
            <a:ext cx="672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ТРЕБОВАНИЯ К НАСЕЛЕННЫМ ПУНКТАМ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217211-12E7-46E7-8B2C-6D87A2477F72}"/>
              </a:ext>
            </a:extLst>
          </p:cNvPr>
          <p:cNvGrpSpPr/>
          <p:nvPr/>
        </p:nvGrpSpPr>
        <p:grpSpPr>
          <a:xfrm>
            <a:off x="0" y="825750"/>
            <a:ext cx="12192000" cy="117451"/>
            <a:chOff x="0" y="825750"/>
            <a:chExt cx="12192000" cy="1174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5D48228-213D-4E92-9097-0E125716D2FB}"/>
                </a:ext>
              </a:extLst>
            </p:cNvPr>
            <p:cNvSpPr/>
            <p:nvPr/>
          </p:nvSpPr>
          <p:spPr>
            <a:xfrm>
              <a:off x="0" y="825750"/>
              <a:ext cx="12192000" cy="117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5C9D064-4909-4B66-A35A-A73FF9BE7CD3}"/>
                </a:ext>
              </a:extLst>
            </p:cNvPr>
            <p:cNvSpPr/>
            <p:nvPr/>
          </p:nvSpPr>
          <p:spPr>
            <a:xfrm>
              <a:off x="5565775" y="825750"/>
              <a:ext cx="1069975" cy="11745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4F8141F-4797-49B6-8EEA-341A9492CCBB}"/>
                </a:ext>
              </a:extLst>
            </p:cNvPr>
            <p:cNvSpPr/>
            <p:nvPr/>
          </p:nvSpPr>
          <p:spPr>
            <a:xfrm>
              <a:off x="6632756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27E0E62-5E73-4C7A-ABB9-E53F4CC7CC8B}"/>
                </a:ext>
              </a:extLst>
            </p:cNvPr>
            <p:cNvSpPr/>
            <p:nvPr/>
          </p:nvSpPr>
          <p:spPr>
            <a:xfrm>
              <a:off x="4495800" y="825750"/>
              <a:ext cx="1069975" cy="1174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82CBD38-5950-4251-AB39-219D79058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65" y="1596464"/>
            <a:ext cx="2353035" cy="3356535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4446294-72A0-43BD-9984-8BE31352F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98" y="1596464"/>
            <a:ext cx="2360724" cy="3356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BA22CA1-0A1E-4822-B4B7-F3C89ECF7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5" y="1596464"/>
            <a:ext cx="2368865" cy="335653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3733BD7-BD7B-4D3C-BB46-FFC83B5127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93" y="1596464"/>
            <a:ext cx="2359582" cy="33565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C96EFF-4A52-430F-8EF6-277EC8316BF5}"/>
              </a:ext>
            </a:extLst>
          </p:cNvPr>
          <p:cNvSpPr txBox="1"/>
          <p:nvPr/>
        </p:nvSpPr>
        <p:spPr>
          <a:xfrm>
            <a:off x="1257300" y="5219700"/>
            <a:ext cx="980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Наличие паспорта населенного пункта, подверженного угрозе лесных пожаров и других ландшафтных (природных) пожаров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7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1127</Words>
  <Application>Microsoft Office PowerPoint</Application>
  <PresentationFormat>Широкоэкранный</PresentationFormat>
  <Paragraphs>243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Demi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Яна Косинова</cp:lastModifiedBy>
  <cp:revision>178</cp:revision>
  <dcterms:created xsi:type="dcterms:W3CDTF">2022-04-01T04:30:29Z</dcterms:created>
  <dcterms:modified xsi:type="dcterms:W3CDTF">2023-04-24T19:20:47Z</dcterms:modified>
</cp:coreProperties>
</file>