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4" r:id="rId8"/>
    <p:sldId id="263" r:id="rId9"/>
    <p:sldId id="265" r:id="rId10"/>
    <p:sldId id="266" r:id="rId11"/>
    <p:sldId id="267" r:id="rId12"/>
    <p:sldId id="268" r:id="rId13"/>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8" d="100"/>
          <a:sy n="68" d="100"/>
        </p:scale>
        <p:origin x="-1446"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8/31/2014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8/31/2014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8/31/2014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8/31/2014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8/31/2014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8/31/2014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8/31/2014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8/31/2014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8/31/2014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8/31/2014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8/31/2014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8/31/2014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jpeg"/><Relationship Id="rId2" Type="http://schemas.openxmlformats.org/officeDocument/2006/relationships/hyperlink" Target="http://www.bankgorodov.ru/photo/1284405442" TargetMode="External"/><Relationship Id="rId1" Type="http://schemas.openxmlformats.org/officeDocument/2006/relationships/slideLayout" Target="../slideLayouts/slideLayout2.xml"/><Relationship Id="rId6" Type="http://schemas.openxmlformats.org/officeDocument/2006/relationships/hyperlink" Target="http://www.bankgorodov.ru/photo/1284405487" TargetMode="External"/><Relationship Id="rId5" Type="http://schemas.openxmlformats.org/officeDocument/2006/relationships/image" Target="../media/image3.jpeg"/><Relationship Id="rId4" Type="http://schemas.openxmlformats.org/officeDocument/2006/relationships/hyperlink" Target="http://www.bankgorodov.ru/photo/1284405465"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bankgorodov.ru/fame/index.php?fid=469"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bankgorodov.ru/place/inform.php?id=2320" TargetMode="External"/><Relationship Id="rId2" Type="http://schemas.openxmlformats.org/officeDocument/2006/relationships/hyperlink" Target="http://www.bankgorodov.ru/fame/index.php?fid=469" TargetMode="Externa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bankgorodov.ru/fame/index.php?fid=469"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НАША МАЛАЯ РОДИНА</a:t>
            </a:r>
            <a:endParaRPr lang="ru-RU"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3" name="Подзаголовок 2"/>
          <p:cNvSpPr>
            <a:spLocks noGrp="1"/>
          </p:cNvSpPr>
          <p:nvPr>
            <p:ph type="subTitle" idx="1"/>
          </p:nvPr>
        </p:nvSpPr>
        <p:spPr/>
        <p:txBody>
          <a:bodyPr>
            <a:normAutofit fontScale="925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КУБИНКА</a:t>
            </a:r>
            <a:endParaRPr lang="ru-RU"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1143000"/>
            <a:ext cx="8229600" cy="990600"/>
          </a:xfrm>
        </p:spPr>
        <p:txBody>
          <a:bodyPr>
            <a:normAutofit/>
          </a:bodyPr>
          <a:lstStyle/>
          <a:p>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ФЛАГ КУБИНКИ</a:t>
            </a:r>
            <a:endParaRPr lang="ru-RU" dirty="0"/>
          </a:p>
        </p:txBody>
      </p:sp>
      <p:sp>
        <p:nvSpPr>
          <p:cNvPr id="4" name="Объект 3"/>
          <p:cNvSpPr>
            <a:spLocks noGrp="1"/>
          </p:cNvSpPr>
          <p:nvPr>
            <p:ph idx="1"/>
          </p:nvPr>
        </p:nvSpPr>
        <p:spPr/>
        <p:txBody>
          <a:bodyPr/>
          <a:lstStyle/>
          <a:p>
            <a:endParaRPr lang="ru-RU" dirty="0"/>
          </a:p>
        </p:txBody>
      </p:sp>
      <p:pic>
        <p:nvPicPr>
          <p:cNvPr id="1024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6991"/>
          <a:stretch/>
        </p:blipFill>
        <p:spPr bwMode="auto">
          <a:xfrm>
            <a:off x="1522828" y="2057400"/>
            <a:ext cx="6477000" cy="4039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4132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8412" y="1391756"/>
            <a:ext cx="7654773" cy="4524315"/>
          </a:xfrm>
          <a:prstGeom prst="rect">
            <a:avLst/>
          </a:prstGeom>
          <a:noFill/>
        </p:spPr>
        <p:txBody>
          <a:bodyPr wrap="square" rtlCol="0">
            <a:spAutoFit/>
          </a:bodyPr>
          <a:lstStyle/>
          <a:p>
            <a:pPr algn="just"/>
            <a:r>
              <a:rPr lang="ru-RU" sz="2400" dirty="0">
                <a:latin typeface="Times New Roman" pitchFamily="18" charset="0"/>
                <a:cs typeface="Times New Roman" pitchFamily="18" charset="0"/>
              </a:rPr>
              <a:t>Флаг городского поселения Кубинка отражает его славную историю и современность. Белый скачущий всадник символизирует связь поколений защитников России, героические подвиги предков. Он также указывает на преемственность бронетанковых частей кавалерийским (перед Великой Отечественной войной многие кавалерийские дивизии переформировывались в танковые).</a:t>
            </a:r>
          </a:p>
          <a:p>
            <a:pPr algn="just"/>
            <a:r>
              <a:rPr lang="ru-RU" sz="2400" dirty="0">
                <a:latin typeface="Times New Roman" pitchFamily="18" charset="0"/>
                <a:cs typeface="Times New Roman" pitchFamily="18" charset="0"/>
              </a:rPr>
              <a:t>Зеленая полоса - показывает лесные богатства и плодородность земли Кубинки.</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Лазурь – символизирует  чистое небо, воздух.</a:t>
            </a:r>
          </a:p>
          <a:p>
            <a:pPr algn="just"/>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3120031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2590800"/>
            <a:ext cx="7218836" cy="1200329"/>
          </a:xfrm>
          <a:prstGeom prst="rect">
            <a:avLst/>
          </a:prstGeom>
          <a:noFill/>
        </p:spPr>
        <p:txBody>
          <a:bodyPr wrap="none" rtlCol="0">
            <a:spAutoFit/>
          </a:bodyPr>
          <a:lstStyle/>
          <a:p>
            <a:r>
              <a:rPr lang="ru-RU"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ДОСТОПРИМЕЧАТЕЛЬНОСТИ</a:t>
            </a:r>
          </a:p>
          <a:p>
            <a:pPr algn="ctr"/>
            <a:r>
              <a:rPr lang="ru-RU"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КУБИНКИ</a:t>
            </a:r>
            <a:endParaRPr lang="ru-RU" sz="3600" dirty="0">
              <a:latin typeface="Times New Roman" pitchFamily="18" charset="0"/>
              <a:cs typeface="Times New Roman" pitchFamily="18" charset="0"/>
            </a:endParaRPr>
          </a:p>
        </p:txBody>
      </p:sp>
    </p:spTree>
    <p:extLst>
      <p:ext uri="{BB962C8B-B14F-4D97-AF65-F5344CB8AC3E}">
        <p14:creationId xmlns:p14="http://schemas.microsoft.com/office/powerpoint/2010/main" val="4166503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6800"/>
          </a:xfrm>
        </p:spPr>
        <p:txBody>
          <a:bodyPr/>
          <a:lstStyle/>
          <a:p>
            <a:endParaRPr lang="ru-RU" dirty="0"/>
          </a:p>
        </p:txBody>
      </p:sp>
      <p:pic>
        <p:nvPicPr>
          <p:cNvPr id="4" name="Объект 3" descr="http://www.bankgorodov.ru/photo/1284405442_m.jpg">
            <a:hlinkClick r:id="rId2" tgtFrame="&quot;_blank&quot;" tooltip="&quot;Кубинка. Московская область. Сентябрь 2010 г.&quo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90600" y="2057400"/>
            <a:ext cx="2562225" cy="1524000"/>
          </a:xfrm>
          <a:prstGeom prst="rect">
            <a:avLst/>
          </a:prstGeom>
          <a:noFill/>
          <a:ln>
            <a:noFill/>
          </a:ln>
        </p:spPr>
      </p:pic>
      <p:pic>
        <p:nvPicPr>
          <p:cNvPr id="5" name="Рисунок 4" descr="http://www.bankgorodov.ru/photo/1284405465_m.jpg">
            <a:hlinkClick r:id="rId4" tgtFrame="&quot;_blank&quot;" tooltip="&quot;Кубинка. Московская область. Сентябрь 2010 г.&quot;"/>
          </p:cNvPr>
          <p:cNvPicPr/>
          <p:nvPr/>
        </p:nvPicPr>
        <p:blipFill>
          <a:blip r:embed="rId5">
            <a:extLst>
              <a:ext uri="{28A0092B-C50C-407E-A947-70E740481C1C}">
                <a14:useLocalDpi xmlns:a14="http://schemas.microsoft.com/office/drawing/2010/main" val="0"/>
              </a:ext>
            </a:extLst>
          </a:blip>
          <a:srcRect/>
          <a:stretch>
            <a:fillRect/>
          </a:stretch>
        </p:blipFill>
        <p:spPr bwMode="auto">
          <a:xfrm>
            <a:off x="1066800" y="3962400"/>
            <a:ext cx="2514600" cy="1600200"/>
          </a:xfrm>
          <a:prstGeom prst="rect">
            <a:avLst/>
          </a:prstGeom>
          <a:noFill/>
          <a:ln>
            <a:noFill/>
          </a:ln>
        </p:spPr>
      </p:pic>
      <p:sp>
        <p:nvSpPr>
          <p:cNvPr id="8" name="TextBox 7"/>
          <p:cNvSpPr txBox="1"/>
          <p:nvPr/>
        </p:nvSpPr>
        <p:spPr>
          <a:xfrm>
            <a:off x="3886200" y="2208074"/>
            <a:ext cx="4576509" cy="1754326"/>
          </a:xfrm>
          <a:prstGeom prst="rect">
            <a:avLst/>
          </a:prstGeom>
          <a:noFill/>
        </p:spPr>
        <p:txBody>
          <a:bodyPr wrap="none" rtlCol="0">
            <a:spAutoFit/>
          </a:bodyPr>
          <a:lstStyle/>
          <a:p>
            <a:r>
              <a:rPr lang="ru-RU" dirty="0" smtClean="0"/>
              <a:t>Статус города Кубинка получила в 2004 году.</a:t>
            </a:r>
          </a:p>
          <a:p>
            <a:r>
              <a:rPr lang="ru-RU" dirty="0" smtClean="0"/>
              <a:t>Датой основания считается 15 в.</a:t>
            </a:r>
          </a:p>
          <a:p>
            <a:r>
              <a:rPr lang="ru-RU" dirty="0" smtClean="0"/>
              <a:t>Входит в </a:t>
            </a:r>
            <a:r>
              <a:rPr lang="ru-RU" dirty="0"/>
              <a:t>О</a:t>
            </a:r>
            <a:r>
              <a:rPr lang="ru-RU" dirty="0" smtClean="0"/>
              <a:t>динцовский район.</a:t>
            </a:r>
          </a:p>
          <a:p>
            <a:r>
              <a:rPr lang="ru-RU" dirty="0" smtClean="0"/>
              <a:t>Субъект Федерации –Московская область.</a:t>
            </a:r>
          </a:p>
          <a:p>
            <a:r>
              <a:rPr lang="ru-RU" dirty="0" smtClean="0"/>
              <a:t>Население -22.096 чел. (на 2013 г.)</a:t>
            </a:r>
          </a:p>
          <a:p>
            <a:r>
              <a:rPr lang="ru-RU" dirty="0" smtClean="0"/>
              <a:t>Территория -4 </a:t>
            </a:r>
            <a:r>
              <a:rPr lang="ru-RU" dirty="0" err="1" smtClean="0"/>
              <a:t>кв.км</a:t>
            </a:r>
            <a:endParaRPr lang="ru-RU" dirty="0"/>
          </a:p>
        </p:txBody>
      </p:sp>
      <p:pic>
        <p:nvPicPr>
          <p:cNvPr id="9" name="Рисунок 8" descr="http://www.bankgorodov.ru/photo/1284405487_m.jpg">
            <a:hlinkClick r:id="rId6" tgtFrame="&quot;_blank&quot;" tooltip="&quot;Кубинка. Московская область. Сентябрь 2010 г.&quot;"/>
          </p:cNvPr>
          <p:cNvPicPr/>
          <p:nvPr/>
        </p:nvPicPr>
        <p:blipFill>
          <a:blip r:embed="rId7">
            <a:extLst>
              <a:ext uri="{28A0092B-C50C-407E-A947-70E740481C1C}">
                <a14:useLocalDpi xmlns:a14="http://schemas.microsoft.com/office/drawing/2010/main" val="0"/>
              </a:ext>
            </a:extLst>
          </a:blip>
          <a:srcRect/>
          <a:stretch>
            <a:fillRect/>
          </a:stretch>
        </p:blipFill>
        <p:spPr bwMode="auto">
          <a:xfrm>
            <a:off x="4202779" y="3962400"/>
            <a:ext cx="2274221" cy="1600200"/>
          </a:xfrm>
          <a:prstGeom prst="rect">
            <a:avLst/>
          </a:prstGeom>
          <a:noFill/>
          <a:ln>
            <a:noFill/>
          </a:ln>
        </p:spPr>
      </p:pic>
    </p:spTree>
    <p:extLst>
      <p:ext uri="{BB962C8B-B14F-4D97-AF65-F5344CB8AC3E}">
        <p14:creationId xmlns:p14="http://schemas.microsoft.com/office/powerpoint/2010/main" val="57419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3008313" cy="1162050"/>
          </a:xfrm>
        </p:spPr>
        <p:txBody>
          <a:bodyPr>
            <a:noAutofit/>
          </a:bodyPr>
          <a:lstStyle/>
          <a:p>
            <a:endParaRPr lang="ru-RU" sz="4400" dirty="0"/>
          </a:p>
        </p:txBody>
      </p:sp>
      <p:sp>
        <p:nvSpPr>
          <p:cNvPr id="3" name="Объект 2"/>
          <p:cNvSpPr>
            <a:spLocks noGrp="1"/>
          </p:cNvSpPr>
          <p:nvPr>
            <p:ph idx="1"/>
          </p:nvPr>
        </p:nvSpPr>
        <p:spPr>
          <a:xfrm>
            <a:off x="3575050" y="1219200"/>
            <a:ext cx="5111750" cy="4906963"/>
          </a:xfrm>
        </p:spPr>
        <p:txBody>
          <a:bodyPr>
            <a:normAutofit fontScale="77500" lnSpcReduction="20000"/>
          </a:bodyPr>
          <a:lstStyle/>
          <a:p>
            <a:pPr algn="just"/>
            <a:r>
              <a:rPr lang="ru-RU" dirty="0"/>
              <a:t>История села Кубинка началась несколько столетий назад. В документах XV века, описывающих </a:t>
            </a:r>
            <a:r>
              <a:rPr lang="ru-RU" dirty="0" err="1"/>
              <a:t>Савво-Сторожевский</a:t>
            </a:r>
            <a:r>
              <a:rPr lang="ru-RU" dirty="0"/>
              <a:t> монастырь, можно найти упоминания о «селе Шубина». </a:t>
            </a:r>
            <a:endParaRPr lang="ru-RU" dirty="0" smtClean="0"/>
          </a:p>
          <a:p>
            <a:pPr algn="just"/>
            <a:r>
              <a:rPr lang="ru-RU" dirty="0" smtClean="0"/>
              <a:t>Этот </a:t>
            </a:r>
            <a:r>
              <a:rPr lang="ru-RU" dirty="0"/>
              <a:t>небольшой населённый пункт располагался как раз на месте Кубинки. Владелец села был потомком знаменитого воеводы </a:t>
            </a:r>
            <a:r>
              <a:rPr lang="ru-RU" dirty="0" err="1"/>
              <a:t>Акинфа</a:t>
            </a:r>
            <a:r>
              <a:rPr lang="ru-RU" dirty="0"/>
              <a:t> Фёдоровича Шубы. Воевода состоял на службе у серпуховского князя Владимира Храброго</a:t>
            </a:r>
            <a:endParaRPr lang="ru-RU" dirty="0"/>
          </a:p>
        </p:txBody>
      </p:sp>
      <p:sp>
        <p:nvSpPr>
          <p:cNvPr id="4" name="Текст 3"/>
          <p:cNvSpPr>
            <a:spLocks noGrp="1"/>
          </p:cNvSpPr>
          <p:nvPr>
            <p:ph type="body" sz="half" idx="2"/>
          </p:nvPr>
        </p:nvSpPr>
        <p:spPr/>
        <p:txBody>
          <a:bodyPr/>
          <a:lstStyle/>
          <a:p>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 y="3733800"/>
            <a:ext cx="3591195" cy="239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 y="1371600"/>
            <a:ext cx="3573610" cy="2253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8754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p:txBody>
          <a:bodyPr>
            <a:normAutofit fontScale="85000" lnSpcReduction="20000"/>
          </a:bodyPr>
          <a:lstStyle/>
          <a:p>
            <a:r>
              <a:rPr lang="ru-RU" dirty="0"/>
              <a:t>Первым названием поселения было Починок. Село так назвали из-за его небольших размеров. Первым владельцем посёлка стал Иван Иванович </a:t>
            </a:r>
            <a:r>
              <a:rPr lang="ru-RU" dirty="0" err="1"/>
              <a:t>Кубенский</a:t>
            </a:r>
            <a:r>
              <a:rPr lang="ru-RU" dirty="0"/>
              <a:t>, боярин, живший при </a:t>
            </a:r>
            <a:r>
              <a:rPr lang="ru-RU" u="sng" dirty="0">
                <a:hlinkClick r:id="rId2"/>
              </a:rPr>
              <a:t>Иване Грозном</a:t>
            </a:r>
            <a:r>
              <a:rPr lang="ru-RU" dirty="0"/>
              <a:t>. Однако селом </a:t>
            </a:r>
            <a:r>
              <a:rPr lang="ru-RU" dirty="0" err="1"/>
              <a:t>Кубенский</a:t>
            </a:r>
            <a:r>
              <a:rPr lang="ru-RU" dirty="0"/>
              <a:t> никогда не управлял и даже никогда там не был. Починок достался ему при следующих трагических событиях.</a:t>
            </a:r>
            <a:endParaRPr lang="ru-RU" dirty="0"/>
          </a:p>
        </p:txBody>
      </p:sp>
      <p:sp>
        <p:nvSpPr>
          <p:cNvPr id="4" name="Объект 3"/>
          <p:cNvSpPr>
            <a:spLocks noGrp="1"/>
          </p:cNvSpPr>
          <p:nvPr>
            <p:ph sz="half" idx="2"/>
          </p:nvPr>
        </p:nvSpPr>
        <p:spPr/>
        <p:txBody>
          <a:bodyPr>
            <a:normAutofit fontScale="85000" lnSpcReduction="20000"/>
          </a:bodyPr>
          <a:lstStyle/>
          <a:p>
            <a:endParaRPr lang="ru-RU"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371600"/>
            <a:ext cx="4105275"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5313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p:txBody>
          <a:bodyPr>
            <a:normAutofit fontScale="77500" lnSpcReduction="20000"/>
          </a:bodyPr>
          <a:lstStyle/>
          <a:p>
            <a:r>
              <a:rPr lang="ru-RU" u="sng" dirty="0">
                <a:hlinkClick r:id="rId2"/>
              </a:rPr>
              <a:t>Иван Грозный</a:t>
            </a:r>
            <a:r>
              <a:rPr lang="ru-RU" dirty="0"/>
              <a:t> отправился в </a:t>
            </a:r>
            <a:r>
              <a:rPr lang="ru-RU" u="sng" dirty="0">
                <a:hlinkClick r:id="rId3"/>
              </a:rPr>
              <a:t>Коломну</a:t>
            </a:r>
            <a:r>
              <a:rPr lang="ru-RU" dirty="0"/>
              <a:t>, где должна была проводиться подготовка войск. Во время охоты недалеко от города к царю обратились новгородские служилые люди, просившие отпустить их домой. Мирная беседа постепенно переросла в спор. Началась драка. Жертвы были с обеих сторон. Пока служилые люди дрались с царской охраной, </a:t>
            </a:r>
            <a:r>
              <a:rPr lang="ru-RU" u="sng" dirty="0">
                <a:hlinkClick r:id="rId2"/>
              </a:rPr>
              <a:t>Иван Грозный</a:t>
            </a:r>
            <a:r>
              <a:rPr lang="ru-RU" dirty="0"/>
              <a:t> вернулся в город другим путём.</a:t>
            </a:r>
            <a:endParaRPr lang="ru-RU" dirty="0"/>
          </a:p>
        </p:txBody>
      </p:sp>
      <p:sp>
        <p:nvSpPr>
          <p:cNvPr id="4" name="Объект 3"/>
          <p:cNvSpPr>
            <a:spLocks noGrp="1"/>
          </p:cNvSpPr>
          <p:nvPr>
            <p:ph sz="half" idx="2"/>
          </p:nvPr>
        </p:nvSpPr>
        <p:spPr/>
        <p:txBody>
          <a:bodyPr>
            <a:normAutofit fontScale="77500" lnSpcReduction="20000"/>
          </a:bodyPr>
          <a:lstStyle/>
          <a:p>
            <a:endParaRPr lang="ru-RU"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1240" y="1356670"/>
            <a:ext cx="3590493" cy="245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1240" y="3962400"/>
            <a:ext cx="3676650" cy="247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3779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p:txBody>
          <a:bodyPr>
            <a:normAutofit fontScale="70000" lnSpcReduction="20000"/>
          </a:bodyPr>
          <a:lstStyle/>
          <a:p>
            <a:endParaRPr lang="ru-RU" dirty="0"/>
          </a:p>
        </p:txBody>
      </p:sp>
      <p:sp>
        <p:nvSpPr>
          <p:cNvPr id="4" name="Объект 3"/>
          <p:cNvSpPr>
            <a:spLocks noGrp="1"/>
          </p:cNvSpPr>
          <p:nvPr>
            <p:ph sz="half" idx="2"/>
          </p:nvPr>
        </p:nvSpPr>
        <p:spPr/>
        <p:txBody>
          <a:bodyPr>
            <a:normAutofit fontScale="70000" lnSpcReduction="20000"/>
          </a:bodyPr>
          <a:lstStyle/>
          <a:p>
            <a:r>
              <a:rPr lang="ru-RU" dirty="0"/>
              <a:t>Подозрительный царь был уверен, что приближённые устроили против него заговор. Расследование происшествия было доверено дьяку Василию </a:t>
            </a:r>
            <a:r>
              <a:rPr lang="ru-RU" dirty="0" err="1"/>
              <a:t>Гнильеву</a:t>
            </a:r>
            <a:r>
              <a:rPr lang="ru-RU" dirty="0"/>
              <a:t>. Дьяк завидовал многим боярам, пользовавшимся особенной царской милостью. Но больше всего он завидовал Ивану Кубенскому. </a:t>
            </a:r>
            <a:r>
              <a:rPr lang="ru-RU" dirty="0" err="1"/>
              <a:t>Гнильев</a:t>
            </a:r>
            <a:r>
              <a:rPr lang="ru-RU" dirty="0"/>
              <a:t> оклеветал Кубенского и других бояр, приписав им несуществующий заговор. Царю ничего не оставалось, как казнить преданных ему людей. Сам </a:t>
            </a:r>
            <a:r>
              <a:rPr lang="ru-RU" u="sng" dirty="0">
                <a:hlinkClick r:id="rId2"/>
              </a:rPr>
              <a:t>Иван Грозный</a:t>
            </a:r>
            <a:r>
              <a:rPr lang="ru-RU" dirty="0"/>
              <a:t> не верил в виновность казнённых.</a:t>
            </a:r>
            <a:endParaRPr lang="ru-RU" dirty="0"/>
          </a:p>
        </p:txBody>
      </p:sp>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133600"/>
            <a:ext cx="4267200" cy="313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1959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p:txBody>
          <a:bodyPr/>
          <a:lstStyle/>
          <a:p>
            <a:endParaRPr lang="ru-RU"/>
          </a:p>
        </p:txBody>
      </p:sp>
      <p:pic>
        <p:nvPicPr>
          <p:cNvPr id="6146"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1415" r="11415"/>
          <a:stretch>
            <a:fillRect/>
          </a:stretch>
        </p:blipFill>
        <p:spPr bwMode="auto">
          <a:xfrm>
            <a:off x="914400" y="1219200"/>
            <a:ext cx="7315200" cy="5181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9225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3733800" y="1142999"/>
            <a:ext cx="4953000" cy="5486401"/>
          </a:xfrm>
        </p:spPr>
        <p:txBody>
          <a:bodyPr>
            <a:normAutofit fontScale="77500" lnSpcReduction="20000"/>
          </a:bodyPr>
          <a:lstStyle/>
          <a:p>
            <a:r>
              <a:rPr lang="ru-RU" dirty="0"/>
              <a:t>З</a:t>
            </a:r>
            <a:r>
              <a:rPr lang="ru-RU" dirty="0" smtClean="0"/>
              <a:t>а </a:t>
            </a:r>
            <a:r>
              <a:rPr lang="ru-RU" dirty="0"/>
              <a:t>несколько лет до своей смерти он приказал подарить московскому Новодевичьему монастырю село Починок. За это монастырь должен был молиться за душу Ивана Кубенского. Таким образом, новый хозяин получил село посмертно. По его фамилии населённый пункт и обрёл своё новое название – Кубенское (Кубинское). Долгое время село называли «Починок, Кубенское </a:t>
            </a:r>
            <a:r>
              <a:rPr lang="ru-RU" dirty="0" err="1"/>
              <a:t>тож</a:t>
            </a:r>
            <a:r>
              <a:rPr lang="ru-RU" dirty="0"/>
              <a:t>». Современное название было ему дано только в XIX веке.</a:t>
            </a:r>
            <a:br>
              <a:rPr lang="ru-RU" dirty="0"/>
            </a:br>
            <a:endParaRPr lang="ru-RU" dirty="0"/>
          </a:p>
        </p:txBody>
      </p:sp>
      <p:sp>
        <p:nvSpPr>
          <p:cNvPr id="4" name="Текст 3"/>
          <p:cNvSpPr>
            <a:spLocks noGrp="1"/>
          </p:cNvSpPr>
          <p:nvPr>
            <p:ph type="body" sz="half" idx="2"/>
          </p:nvPr>
        </p:nvSpPr>
        <p:spPr/>
        <p:txBody>
          <a:bodyPr/>
          <a:lstStyle/>
          <a:p>
            <a:r>
              <a:rPr lang="ru-RU" dirty="0"/>
              <a:t/>
            </a:r>
            <a:br>
              <a:rPr lang="ru-RU" dirty="0"/>
            </a:br>
            <a:endParaRPr lang="ru-R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95400"/>
            <a:ext cx="3253398"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523" y="3886200"/>
            <a:ext cx="324167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4527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ГЕРБ КУБИНКИ</a:t>
            </a:r>
            <a:endParaRPr lang="ru-RU" sz="24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
        <p:nvSpPr>
          <p:cNvPr id="3" name="Объект 2"/>
          <p:cNvSpPr>
            <a:spLocks noGrp="1"/>
          </p:cNvSpPr>
          <p:nvPr>
            <p:ph idx="1"/>
          </p:nvPr>
        </p:nvSpPr>
        <p:spPr/>
        <p:txBody>
          <a:bodyPr/>
          <a:lstStyle/>
          <a:p>
            <a:endParaRPr lang="ru-RU"/>
          </a:p>
        </p:txBody>
      </p:sp>
      <p:sp>
        <p:nvSpPr>
          <p:cNvPr id="4" name="Текст 3"/>
          <p:cNvSpPr>
            <a:spLocks noGrp="1"/>
          </p:cNvSpPr>
          <p:nvPr>
            <p:ph type="body" sz="half" idx="2"/>
          </p:nvPr>
        </p:nvSpPr>
        <p:spPr/>
        <p:txBody>
          <a:bodyPr>
            <a:normAutofit/>
          </a:bodyPr>
          <a:lstStyle/>
          <a:p>
            <a:r>
              <a:rPr lang="ru-RU" sz="2000" dirty="0"/>
              <a:t>Геральдическое описание герба городского поселения Кубинка: «В лазоревом поле на зеленой земле серебряный скачущий на коне того же цвета всадник в одеянии и снаряжении русского драгуна периода Отечественной войны 1812 года, держащий обнаженный палаш на руку».</a:t>
            </a:r>
            <a:endParaRPr lang="ru-RU" sz="20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371600"/>
            <a:ext cx="4260994"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30138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Аптека">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TotalTime>
  <Words>359</Words>
  <Application>Microsoft Office PowerPoint</Application>
  <PresentationFormat>Экран (4:3)</PresentationFormat>
  <Paragraphs>22</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Office Theme</vt:lpstr>
      <vt:lpstr>НАША МАЛАЯ РОДИНА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ГЕРБ КУБИНКИ</vt:lpstr>
      <vt:lpstr>ФЛАГ КУБИНКИ</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Катенок</dc:creator>
  <cp:lastModifiedBy>1</cp:lastModifiedBy>
  <cp:revision>14</cp:revision>
  <dcterms:created xsi:type="dcterms:W3CDTF">2013-10-28T09:12:00Z</dcterms:created>
  <dcterms:modified xsi:type="dcterms:W3CDTF">2014-08-31T08:54:34Z</dcterms:modified>
</cp:coreProperties>
</file>