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56" r:id="rId2"/>
    <p:sldId id="270" r:id="rId3"/>
    <p:sldId id="269" r:id="rId4"/>
    <p:sldId id="263" r:id="rId5"/>
    <p:sldId id="266" r:id="rId6"/>
    <p:sldId id="259" r:id="rId7"/>
    <p:sldId id="260" r:id="rId8"/>
    <p:sldId id="261" r:id="rId9"/>
    <p:sldId id="268" r:id="rId10"/>
    <p:sldId id="267" r:id="rId11"/>
    <p:sldId id="275" r:id="rId12"/>
    <p:sldId id="271" r:id="rId13"/>
    <p:sldId id="27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7E9C7-EBCA-45C9-AB47-DE9505AEEFFD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B91C6-51E6-4878-A942-0D1228C32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75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2EB2-594B-4760-B5C1-1676398897FF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A0BF-6C99-4B9D-84BE-B129016F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38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2EB2-594B-4760-B5C1-1676398897FF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A0BF-6C99-4B9D-84BE-B129016F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3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2EB2-594B-4760-B5C1-1676398897FF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A0BF-6C99-4B9D-84BE-B129016F1D7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787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2EB2-594B-4760-B5C1-1676398897FF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A0BF-6C99-4B9D-84BE-B129016F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68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2EB2-594B-4760-B5C1-1676398897FF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A0BF-6C99-4B9D-84BE-B129016F1D7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6983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2EB2-594B-4760-B5C1-1676398897FF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A0BF-6C99-4B9D-84BE-B129016F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6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2EB2-594B-4760-B5C1-1676398897FF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A0BF-6C99-4B9D-84BE-B129016F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95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2EB2-594B-4760-B5C1-1676398897FF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A0BF-6C99-4B9D-84BE-B129016F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0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2EB2-594B-4760-B5C1-1676398897FF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A0BF-6C99-4B9D-84BE-B129016F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3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2EB2-594B-4760-B5C1-1676398897FF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A0BF-6C99-4B9D-84BE-B129016F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2EB2-594B-4760-B5C1-1676398897FF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A0BF-6C99-4B9D-84BE-B129016F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5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2EB2-594B-4760-B5C1-1676398897FF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A0BF-6C99-4B9D-84BE-B129016F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9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2EB2-594B-4760-B5C1-1676398897FF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A0BF-6C99-4B9D-84BE-B129016F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58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2EB2-594B-4760-B5C1-1676398897FF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A0BF-6C99-4B9D-84BE-B129016F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3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2EB2-594B-4760-B5C1-1676398897FF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A0BF-6C99-4B9D-84BE-B129016F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5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A0BF-6C99-4B9D-84BE-B129016F1D7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2EB2-594B-4760-B5C1-1676398897FF}" type="datetimeFigureOut">
              <a:rPr lang="ru-RU" smtClean="0"/>
              <a:t>20.05.2018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6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D2EB2-594B-4760-B5C1-1676398897FF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52A0BF-6C99-4B9D-84BE-B129016F1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7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289" y="1166751"/>
            <a:ext cx="8509232" cy="1778924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«Ваш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ребенок учится по новому образовательному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стандарту».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 к родительскому собранию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771" y="448887"/>
            <a:ext cx="8445731" cy="5885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Главная цель системно-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подхода в обучении состоит в том, чтобы пробудить у учащегося интерес к предмету и процессу обучения, развить у него навыки самообразования. В конечном итоге результатом должно стать воспитание человека с активной жизненной позицией не только в обучении, но и в жизни. Такой человек способен ставить перед собой цели, решать учебные и жизненные задачи и отвечать за результат своих действий.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процесс является, прежде всего, совместной деятельностью ребёнка и педагога. Учебная деятельность должна быть основана на принципах сотрудничества и взаимопонимания.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8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266007"/>
            <a:ext cx="11887200" cy="106402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ГОСУДАРСТВЕННЫЙ ОБРАЗОВАТЕЛЬНЫЙ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СТАНДАРТ НАЧАЛЬНОГО ОБЩЕГО ОБРАЗОВАНИЯ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948" y="1030058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приказом Министерства образования и науки Российской Федерации от « 6 » октября 2009 г.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373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Стандарт ориентирован на становление личностных характеристик выпускника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портрет выпускника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начальной школы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»):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любящий свой народ, свой край и свою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Родину;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уважающий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принимающий ценности семьи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общества;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любознательный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активно и заинтересованно познающий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владеющий основами умения учиться, способный к организации собственной деятельности;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самостоятельно действовать и отвечать за свои поступки перед семьей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обществом;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доброжелательный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умеющий слушать и слышать собеседника, обосновывать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свою;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выполняющий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правила здорового и безопасного для себя и окружающих образа жизни.</a:t>
            </a:r>
          </a:p>
        </p:txBody>
      </p:sp>
    </p:spTree>
    <p:extLst>
      <p:ext uri="{BB962C8B-B14F-4D97-AF65-F5344CB8AC3E}">
        <p14:creationId xmlns:p14="http://schemas.microsoft.com/office/powerpoint/2010/main" val="32292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660"/>
            <a:ext cx="6983316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89" y="2526088"/>
            <a:ext cx="4906962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9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834" y="2243717"/>
            <a:ext cx="8596668" cy="1663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ru-RU" sz="72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0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295" y="9028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21 века 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21"/>
          <p:cNvSpPr>
            <a:spLocks noGrp="1"/>
          </p:cNvSpPr>
          <p:nvPr>
            <p:ph idx="1"/>
          </p:nvPr>
        </p:nvSpPr>
        <p:spPr>
          <a:xfrm>
            <a:off x="133004" y="1411081"/>
            <a:ext cx="9395830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Навык критического мышления;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Навык креативности;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Навык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коллаборации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Навык презентации.</a:t>
            </a:r>
          </a:p>
          <a:p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865" y="4477063"/>
            <a:ext cx="3273634" cy="21983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70" y="234846"/>
            <a:ext cx="8596668" cy="69454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Необходимость новых ФГОС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70" y="929390"/>
            <a:ext cx="9471007" cy="470490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ЖИВЕМ В СЕТЕВОМ СТОЛЕТИИ;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НЕ ЕДИНСТВЕННЫЙ ИСТОЧНИК ИНФОРМАЦИИ;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ИСТОЧНИК КЛЮЧЕВЫХ НАВЫКОВ СОЦИАЛИЗАЦИИ И ОТВЕТСТВЕННОГО ЛИДЕРСТВА;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– НЕ ИСТОЧНИК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АКТУАЛЬНЫХ ЗНАНИЙ;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ЗАПРОСЫ РОДИТЕЛЕЙ И ДЕТЕЙ;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ПОКОЛЕНИЕ».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0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05" y="264827"/>
            <a:ext cx="8596668" cy="7095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характеристика</a:t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372824"/>
              </p:ext>
            </p:extLst>
          </p:nvPr>
        </p:nvGraphicFramePr>
        <p:xfrm>
          <a:off x="722661" y="974361"/>
          <a:ext cx="8596312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/>
                <a:gridCol w="4298156"/>
              </a:tblGrid>
              <a:tr h="2829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Традиционная система образования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образовательные стандарты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i="0" u="none" strike="noStrike" baseline="0" dirty="0" smtClean="0">
                          <a:solidFill>
                            <a:srgbClr val="0867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выучил- пересказал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8674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Ученик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 вспоминает знания,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которые необходимы для выполнения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задания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1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сам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объясняет новую тему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8674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Ученик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 открывает новые знания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i="0" u="none" strike="noStrike" baseline="0" dirty="0" smtClean="0">
                          <a:solidFill>
                            <a:srgbClr val="C1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объявляет новую тему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baseline="0" dirty="0" smtClean="0">
                          <a:solidFill>
                            <a:srgbClr val="0867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называет тему урока</a:t>
                      </a:r>
                    </a:p>
                    <a:p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диалоге с учителем, в учебнике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1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проверяет, как поняли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5686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Ученик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делает сам вывод по теме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1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1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Главное на уроке понять и уметь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1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использовать полученные знания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1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889" y="133003"/>
            <a:ext cx="8188861" cy="639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315884"/>
            <a:ext cx="9609513" cy="113053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ТРЕНДЫ В ОБРАЗОВАНИИ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13" y="1069305"/>
            <a:ext cx="10099997" cy="4450346"/>
          </a:xfrm>
        </p:spPr>
        <p:txBody>
          <a:bodyPr>
            <a:normAutofit fontScale="92500" lnSpcReduction="10000"/>
          </a:bodyPr>
          <a:lstStyle/>
          <a:p>
            <a:pPr marL="12700">
              <a:lnSpc>
                <a:spcPct val="100000"/>
              </a:lnSpc>
            </a:pPr>
            <a:r>
              <a:rPr lang="ru-RU" sz="3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Персонализация</a:t>
            </a:r>
            <a:r>
              <a:rPr lang="ru-RU" sz="32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0535" indent="-285750">
              <a:buFont typeface="Wingdings" panose="05000000000000000000" pitchFamily="2" charset="2"/>
              <a:buChar char="ü"/>
              <a:tabLst>
                <a:tab pos="356235" algn="l"/>
              </a:tabLst>
            </a:pPr>
            <a:r>
              <a:rPr lang="ru-RU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0535" indent="-285750">
              <a:buFont typeface="Wingdings" panose="05000000000000000000" pitchFamily="2" charset="2"/>
              <a:buChar char="ü"/>
              <a:tabLst>
                <a:tab pos="356235" algn="l"/>
              </a:tabLst>
            </a:pPr>
            <a:r>
              <a:rPr lang="ru-RU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и планирование образовательной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траектории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0535" indent="-285750">
              <a:buFont typeface="Wingdings" panose="05000000000000000000" pitchFamily="2" charset="2"/>
              <a:buChar char="ü"/>
              <a:tabLst>
                <a:tab pos="356235" algn="l"/>
              </a:tabLst>
            </a:pPr>
            <a:r>
              <a:rPr lang="ru-RU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 в глубине и</a:t>
            </a:r>
            <a:r>
              <a:rPr lang="ru-RU" sz="32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0535" lvl="1" indent="-285750">
              <a:buFont typeface="Wingdings" panose="05000000000000000000" pitchFamily="2" charset="2"/>
              <a:buChar char="ü"/>
              <a:tabLst>
                <a:tab pos="356235" algn="l"/>
              </a:tabLst>
            </a:pPr>
            <a:r>
              <a:rPr lang="ru-RU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различий в пути и цели</a:t>
            </a:r>
          </a:p>
          <a:p>
            <a:pPr marL="470535" lvl="1" indent="-285750">
              <a:buFont typeface="Wingdings" panose="05000000000000000000" pitchFamily="2" charset="2"/>
              <a:buChar char="ü"/>
              <a:tabLst>
                <a:tab pos="356235" algn="l"/>
              </a:tabLst>
            </a:pPr>
            <a:r>
              <a:rPr lang="ru-RU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объективно фиксируемых</a:t>
            </a:r>
            <a:r>
              <a:rPr lang="ru-RU" sz="3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endParaRPr lang="ru-RU" sz="3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0535" lvl="1" indent="-285750">
              <a:buFont typeface="Wingdings" panose="05000000000000000000" pitchFamily="2" charset="2"/>
              <a:buChar char="ü"/>
              <a:tabLst>
                <a:tab pos="356235" algn="l"/>
              </a:tabLst>
            </a:pPr>
            <a:r>
              <a:rPr lang="ru-RU" sz="3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профилизация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7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580" y="346780"/>
            <a:ext cx="8596668" cy="5514374"/>
          </a:xfrm>
        </p:spPr>
        <p:txBody>
          <a:bodyPr>
            <a:normAutofit fontScale="92500" lnSpcReduction="20000"/>
          </a:bodyPr>
          <a:lstStyle/>
          <a:p>
            <a:pPr marL="12700">
              <a:spcBef>
                <a:spcPts val="690"/>
              </a:spcBef>
            </a:pPr>
            <a:r>
              <a:rPr lang="ru-RU" sz="33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идет в информационной</a:t>
            </a:r>
            <a:r>
              <a:rPr lang="ru-RU" sz="3300" b="1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384175" indent="-342900">
              <a:spcBef>
                <a:spcPts val="425"/>
              </a:spcBef>
              <a:buFont typeface="Wingdings" panose="05000000000000000000" pitchFamily="2" charset="2"/>
              <a:buChar char="ü"/>
              <a:tabLst>
                <a:tab pos="185420" algn="l"/>
              </a:tabLst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и взаимодействие учеников и</a:t>
            </a:r>
            <a:r>
              <a:rPr lang="ru-RU" sz="3300" spc="-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 идет в информационной </a:t>
            </a:r>
            <a:r>
              <a:rPr lang="ru-RU" sz="33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среде.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3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ней,</a:t>
            </a:r>
            <a:r>
              <a:rPr lang="ru-RU" sz="33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также: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Bef>
                <a:spcPts val="204"/>
              </a:spcBef>
              <a:buFont typeface="Wingdings" panose="05000000000000000000" pitchFamily="2" charset="2"/>
              <a:buChar char="ü"/>
              <a:tabLst>
                <a:tab pos="185420" algn="l"/>
              </a:tabLst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Фиксируется ход и результаты </a:t>
            </a:r>
            <a:r>
              <a:rPr lang="ru-RU" sz="33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lang="ru-RU" sz="33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Bef>
                <a:spcPts val="240"/>
              </a:spcBef>
              <a:buFont typeface="Wingdings" panose="05000000000000000000" pitchFamily="2" charset="2"/>
              <a:buChar char="ü"/>
              <a:tabLst>
                <a:tab pos="185420" algn="l"/>
              </a:tabLst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</a:t>
            </a:r>
            <a:r>
              <a:rPr lang="ru-RU" sz="33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размещают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</a:t>
            </a:r>
            <a:r>
              <a:rPr lang="ru-RU" sz="33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r>
              <a:rPr lang="ru-RU" sz="33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–свои </a:t>
            </a:r>
            <a:r>
              <a:rPr lang="ru-RU" sz="33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3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</a:t>
            </a:r>
          </a:p>
          <a:p>
            <a:pPr marL="355600" indent="-342900">
              <a:spcBef>
                <a:spcPts val="229"/>
              </a:spcBef>
              <a:buFont typeface="Wingdings" panose="05000000000000000000" pitchFamily="2" charset="2"/>
              <a:buChar char="ü"/>
              <a:tabLst>
                <a:tab pos="185420" algn="l"/>
              </a:tabLst>
            </a:pPr>
            <a:r>
              <a:rPr lang="ru-RU" sz="33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Прозрачный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– </a:t>
            </a:r>
            <a:r>
              <a:rPr lang="ru-RU" sz="33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тренд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цивилизации</a:t>
            </a:r>
          </a:p>
          <a:p>
            <a:pPr marL="355600" lvl="1" indent="-170815">
              <a:buFont typeface="Arial"/>
              <a:buChar char="•"/>
              <a:tabLst>
                <a:tab pos="356235" algn="l"/>
              </a:tabLst>
            </a:pPr>
            <a:r>
              <a:rPr lang="ru-RU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 нем</a:t>
            </a:r>
            <a:r>
              <a:rPr lang="ru-RU" sz="33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рождается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79375" lvl="1" indent="-170815">
              <a:spcBef>
                <a:spcPts val="320"/>
              </a:spcBef>
              <a:buFont typeface="Arial"/>
              <a:buChar char="•"/>
              <a:tabLst>
                <a:tab pos="356235" algn="l"/>
              </a:tabLst>
            </a:pPr>
            <a:r>
              <a:rPr lang="ru-RU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он делает – записано (фиксируется, обрабатывается, анализируется,  хранится в</a:t>
            </a:r>
            <a:r>
              <a:rPr lang="ru-RU" sz="3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компьютере)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0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41" y="451619"/>
            <a:ext cx="9540648" cy="470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2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574" y="210589"/>
            <a:ext cx="9497444" cy="60405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Системно-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подход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44" y="997527"/>
            <a:ext cx="9613822" cy="5153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основе Федерального государственного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образовательного стандарта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лежит системно-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подход.</a:t>
            </a:r>
          </a:p>
          <a:p>
            <a:pPr marL="0" indent="0">
              <a:buNone/>
            </a:pP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Системно-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подход – это такой метод,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при котором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ученик является активным субъектом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педагогического процесса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. При этом учителю важно самоопределение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учащегося в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процессе обучения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9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459</TotalTime>
  <Words>470</Words>
  <Application>Microsoft Office PowerPoint</Application>
  <PresentationFormat>Произвольный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  «Ваш ребенок учится по новому образовательному стандарту». </vt:lpstr>
      <vt:lpstr>Навыки 21 века </vt:lpstr>
      <vt:lpstr>Необходимость новых ФГОС</vt:lpstr>
      <vt:lpstr>Сравнительная характеристика </vt:lpstr>
      <vt:lpstr>Презентация PowerPoint</vt:lpstr>
      <vt:lpstr>ОСНОВНЫЕ ТРЕНДЫ В ОБРАЗОВАНИИ</vt:lpstr>
      <vt:lpstr>Презентация PowerPoint</vt:lpstr>
      <vt:lpstr>Презентация PowerPoint</vt:lpstr>
      <vt:lpstr>Системно- деятельностный подход</vt:lpstr>
      <vt:lpstr>Презентация PowerPoint</vt:lpstr>
      <vt:lpstr>ФЕДЕРАЛЬНЫЙ ГОСУДАРСТВЕННЫЙ ОБРАЗОВАТЕЛЬНЫЙ СТАНДАРТ НАЧАЛЬНОГО ОБЩЕГО ОБРАЗОВАНИЯ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к-109</dc:creator>
  <cp:lastModifiedBy>Денис</cp:lastModifiedBy>
  <cp:revision>24</cp:revision>
  <dcterms:created xsi:type="dcterms:W3CDTF">2018-04-28T06:54:44Z</dcterms:created>
  <dcterms:modified xsi:type="dcterms:W3CDTF">2018-05-20T18:04:13Z</dcterms:modified>
</cp:coreProperties>
</file>