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5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7" r:id="rId10"/>
    <p:sldId id="308" r:id="rId11"/>
    <p:sldId id="310" r:id="rId12"/>
    <p:sldId id="309" r:id="rId13"/>
    <p:sldId id="306" r:id="rId14"/>
    <p:sldId id="305" r:id="rId15"/>
    <p:sldId id="297" r:id="rId16"/>
    <p:sldId id="314" r:id="rId17"/>
    <p:sldId id="313" r:id="rId18"/>
    <p:sldId id="312" r:id="rId19"/>
    <p:sldId id="311" r:id="rId2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60" y="-89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0940" y="100329"/>
            <a:ext cx="7402118" cy="167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1868" y="3029203"/>
            <a:ext cx="7303134" cy="2952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Document3.docx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2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Document5.docx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4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6.doc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9.docx"/><Relationship Id="rId3" Type="http://schemas.openxmlformats.org/officeDocument/2006/relationships/image" Target="../media/image1.jpe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Document8.docx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7.docx"/><Relationship Id="rId9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2.docx"/><Relationship Id="rId3" Type="http://schemas.openxmlformats.org/officeDocument/2006/relationships/image" Target="../media/image1.jpe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Word_Document11.docx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10.docx"/><Relationship Id="rId9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5.docx"/><Relationship Id="rId3" Type="http://schemas.openxmlformats.org/officeDocument/2006/relationships/image" Target="../media/image1.jpe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Word_Document14.docx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13.docx"/><Relationship Id="rId9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8.docx"/><Relationship Id="rId3" Type="http://schemas.openxmlformats.org/officeDocument/2006/relationships/image" Target="../media/image1.jpe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Microsoft_Word_Document17.docx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16.docx"/><Relationship Id="rId9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ru/documents/view/61154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42870_10-p-foni-dlya-prezentatsii-powerpoint-literatu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104"/>
            <a:ext cx="91948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10225" y="5257800"/>
            <a:ext cx="4147975" cy="75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105"/>
              </a:spcBef>
            </a:pPr>
            <a:r>
              <a:rPr lang="ru-RU" sz="1200" b="1" i="1" spc="-10" dirty="0" smtClean="0">
                <a:latin typeface="Times New Roman"/>
                <a:cs typeface="Times New Roman"/>
              </a:rPr>
              <a:t>Учитель начальных классов МБОУ Кубинской СОШ №2  им. Героя Советского Союза Безбородова В.П. </a:t>
            </a:r>
          </a:p>
          <a:p>
            <a:pPr algn="r">
              <a:lnSpc>
                <a:spcPct val="100000"/>
              </a:lnSpc>
              <a:spcBef>
                <a:spcPts val="105"/>
              </a:spcBef>
            </a:pPr>
            <a:r>
              <a:rPr lang="ru-RU" sz="1200" b="1" i="1" spc="-10" dirty="0" smtClean="0">
                <a:latin typeface="Times New Roman"/>
                <a:cs typeface="Times New Roman"/>
              </a:rPr>
              <a:t>Мартьянова Л.И</a:t>
            </a:r>
            <a:r>
              <a:rPr lang="ru-RU" b="1" i="1" spc="-10" dirty="0" smtClean="0">
                <a:latin typeface="Times New Roman"/>
                <a:cs typeface="Times New Roman"/>
              </a:rPr>
              <a:t>.</a:t>
            </a:r>
            <a:endParaRPr lang="ru-RU" sz="1200" i="1" dirty="0"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288742"/>
            <a:ext cx="49657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Обновлённые </a:t>
            </a: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endParaRPr lang="ru-RU" sz="5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0000FF"/>
                </a:solidFill>
                <a:latin typeface="Times New Roman"/>
              </a:rPr>
              <a:t>Какие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/>
              </a:rPr>
              <a:t>изменения      в работу школы вносят обновлённые ФГОС НОО и  ООО в 2022 году?</a:t>
            </a:r>
            <a:endParaRPr lang="ru-RU" sz="40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9354" b="-4070"/>
          <a:stretch/>
        </p:blipFill>
        <p:spPr bwMode="auto">
          <a:xfrm>
            <a:off x="5382795" y="762000"/>
            <a:ext cx="3515472" cy="317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42870_10-p-foni-dlya-prezentatsii-powerpoint-literatu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5" y="-38100"/>
            <a:ext cx="91948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1177495" y="0"/>
            <a:ext cx="67830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>
              <a:spcBef>
                <a:spcPts val="100"/>
              </a:spcBef>
              <a:tabLst>
                <a:tab pos="2109470" algn="l"/>
              </a:tabLst>
            </a:pPr>
            <a:endParaRPr lang="ru-RU" sz="5400" kern="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727137"/>
              </p:ext>
            </p:extLst>
          </p:nvPr>
        </p:nvGraphicFramePr>
        <p:xfrm>
          <a:off x="14288" y="696913"/>
          <a:ext cx="9042400" cy="573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Документ" r:id="rId4" imgW="9901057" imgH="6279836" progId="Word.Document.12">
                  <p:embed/>
                </p:oleObj>
              </mc:Choice>
              <mc:Fallback>
                <p:oleObj name="Документ" r:id="rId4" imgW="9901057" imgH="62798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88" y="696913"/>
                        <a:ext cx="9042400" cy="573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488157"/>
              </p:ext>
            </p:extLst>
          </p:nvPr>
        </p:nvGraphicFramePr>
        <p:xfrm>
          <a:off x="-14705" y="68965"/>
          <a:ext cx="919480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Документ" r:id="rId6" imgW="9901057" imgH="819187" progId="Word.Document.12">
                  <p:embed/>
                </p:oleObj>
              </mc:Choice>
              <mc:Fallback>
                <p:oleObj name="Документ" r:id="rId6" imgW="9901057" imgH="8191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14705" y="68965"/>
                        <a:ext cx="9194800" cy="722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256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42870_10-p-foni-dlya-prezentatsii-powerpoint-literatu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5" y="-38100"/>
            <a:ext cx="91948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1177495" y="0"/>
            <a:ext cx="67830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>
              <a:spcBef>
                <a:spcPts val="100"/>
              </a:spcBef>
              <a:tabLst>
                <a:tab pos="2109470" algn="l"/>
              </a:tabLst>
            </a:pPr>
            <a:endParaRPr lang="ru-RU" sz="5400" kern="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488157"/>
              </p:ext>
            </p:extLst>
          </p:nvPr>
        </p:nvGraphicFramePr>
        <p:xfrm>
          <a:off x="-14288" y="68263"/>
          <a:ext cx="9194801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Документ" r:id="rId4" imgW="9901057" imgH="819187" progId="Word.Document.12">
                  <p:embed/>
                </p:oleObj>
              </mc:Choice>
              <mc:Fallback>
                <p:oleObj name="Документ" r:id="rId4" imgW="9901057" imgH="819187" progId="Word.Document.12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68263"/>
                        <a:ext cx="9194801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99259"/>
              </p:ext>
            </p:extLst>
          </p:nvPr>
        </p:nvGraphicFramePr>
        <p:xfrm>
          <a:off x="73025" y="668338"/>
          <a:ext cx="8997950" cy="558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Документ" r:id="rId6" imgW="10025635" imgH="4538118" progId="Word.Document.12">
                  <p:embed/>
                </p:oleObj>
              </mc:Choice>
              <mc:Fallback>
                <p:oleObj name="Документ" r:id="rId6" imgW="10025635" imgH="45381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025" y="668338"/>
                        <a:ext cx="8997950" cy="558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37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42870_10-p-foni-dlya-prezentatsii-powerpoint-literatu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5" y="-38100"/>
            <a:ext cx="91948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1177495" y="0"/>
            <a:ext cx="67830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>
              <a:spcBef>
                <a:spcPts val="100"/>
              </a:spcBef>
              <a:tabLst>
                <a:tab pos="2109470" algn="l"/>
              </a:tabLst>
            </a:pPr>
            <a:endParaRPr lang="ru-RU" sz="5400" kern="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78843"/>
              </p:ext>
            </p:extLst>
          </p:nvPr>
        </p:nvGraphicFramePr>
        <p:xfrm>
          <a:off x="171032" y="304800"/>
          <a:ext cx="8823325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Документ" r:id="rId4" imgW="9901057" imgH="5779682" progId="Word.Document.12">
                  <p:embed/>
                </p:oleObj>
              </mc:Choice>
              <mc:Fallback>
                <p:oleObj name="Документ" r:id="rId4" imgW="9901057" imgH="57796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032" y="304800"/>
                        <a:ext cx="8823325" cy="60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50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42870_10-p-foni-dlya-prezentatsii-powerpoint-literatu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5" y="-38100"/>
            <a:ext cx="91948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1177495" y="0"/>
            <a:ext cx="67830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>
              <a:spcBef>
                <a:spcPts val="100"/>
              </a:spcBef>
              <a:tabLst>
                <a:tab pos="2109470" algn="l"/>
              </a:tabLst>
            </a:pPr>
            <a:endParaRPr lang="ru-RU" sz="5400" kern="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488157"/>
              </p:ext>
            </p:extLst>
          </p:nvPr>
        </p:nvGraphicFramePr>
        <p:xfrm>
          <a:off x="-14288" y="68263"/>
          <a:ext cx="9194801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Документ" r:id="rId4" imgW="9901057" imgH="819187" progId="Word.Document.12">
                  <p:embed/>
                </p:oleObj>
              </mc:Choice>
              <mc:Fallback>
                <p:oleObj name="Документ" r:id="rId4" imgW="9901057" imgH="819187" progId="Word.Document.12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68263"/>
                        <a:ext cx="9194801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452356"/>
              </p:ext>
            </p:extLst>
          </p:nvPr>
        </p:nvGraphicFramePr>
        <p:xfrm>
          <a:off x="-14705" y="685800"/>
          <a:ext cx="13106400" cy="553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Документ" r:id="rId6" imgW="14107468" imgH="501768" progId="Word.Document.12">
                  <p:embed/>
                </p:oleObj>
              </mc:Choice>
              <mc:Fallback>
                <p:oleObj name="Документ" r:id="rId6" imgW="14107468" imgH="501768" progId="Word.Document.12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705" y="685800"/>
                        <a:ext cx="13106400" cy="5531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935890"/>
              </p:ext>
            </p:extLst>
          </p:nvPr>
        </p:nvGraphicFramePr>
        <p:xfrm>
          <a:off x="0" y="978694"/>
          <a:ext cx="9223103" cy="5574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Документ" r:id="rId8" imgW="9901057" imgH="5421040" progId="Word.Document.12">
                  <p:embed/>
                </p:oleObj>
              </mc:Choice>
              <mc:Fallback>
                <p:oleObj name="Документ" r:id="rId8" imgW="9901057" imgH="54210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978694"/>
                        <a:ext cx="9223103" cy="5574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781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42870_10-p-foni-dlya-prezentatsii-powerpoint-literatu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5" y="-38100"/>
            <a:ext cx="9158705" cy="701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1177495" y="0"/>
            <a:ext cx="67830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>
              <a:spcBef>
                <a:spcPts val="100"/>
              </a:spcBef>
              <a:tabLst>
                <a:tab pos="2109470" algn="l"/>
              </a:tabLst>
            </a:pPr>
            <a:endParaRPr lang="ru-RU" sz="5400" kern="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488157"/>
              </p:ext>
            </p:extLst>
          </p:nvPr>
        </p:nvGraphicFramePr>
        <p:xfrm>
          <a:off x="-14288" y="68263"/>
          <a:ext cx="9194801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Документ" r:id="rId4" imgW="9901057" imgH="819187" progId="Word.Document.12">
                  <p:embed/>
                </p:oleObj>
              </mc:Choice>
              <mc:Fallback>
                <p:oleObj name="Документ" r:id="rId4" imgW="9901057" imgH="819187" progId="Word.Document.12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68263"/>
                        <a:ext cx="9194801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547217"/>
              </p:ext>
            </p:extLst>
          </p:nvPr>
        </p:nvGraphicFramePr>
        <p:xfrm>
          <a:off x="-1" y="711200"/>
          <a:ext cx="918009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Документ" r:id="rId6" imgW="9901057" imgH="460545" progId="Word.Document.12">
                  <p:embed/>
                </p:oleObj>
              </mc:Choice>
              <mc:Fallback>
                <p:oleObj name="Документ" r:id="rId6" imgW="9901057" imgH="4605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1" y="711200"/>
                        <a:ext cx="9180095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335370"/>
              </p:ext>
            </p:extLst>
          </p:nvPr>
        </p:nvGraphicFramePr>
        <p:xfrm>
          <a:off x="152209" y="1066800"/>
          <a:ext cx="9006305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Документ" r:id="rId8" imgW="10025635" imgH="4020319" progId="Word.Document.12">
                  <p:embed/>
                </p:oleObj>
              </mc:Choice>
              <mc:Fallback>
                <p:oleObj name="Документ" r:id="rId8" imgW="10025635" imgH="40203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209" y="1066800"/>
                        <a:ext cx="9006305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22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9000">
              <a:schemeClr val="bg2">
                <a:tint val="80000"/>
                <a:satMod val="300000"/>
              </a:schemeClr>
            </a:gs>
            <a:gs pos="78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42870_10-p-foni-dlya-prezentatsii-powerpoint-literatu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5" y="-38100"/>
            <a:ext cx="91948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488157"/>
              </p:ext>
            </p:extLst>
          </p:nvPr>
        </p:nvGraphicFramePr>
        <p:xfrm>
          <a:off x="-14288" y="68263"/>
          <a:ext cx="9194801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Документ" r:id="rId4" imgW="9901057" imgH="819187" progId="Word.Document.12">
                  <p:embed/>
                </p:oleObj>
              </mc:Choice>
              <mc:Fallback>
                <p:oleObj name="Документ" r:id="rId4" imgW="9901057" imgH="819187" progId="Word.Document.12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68263"/>
                        <a:ext cx="9194801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807943"/>
              </p:ext>
            </p:extLst>
          </p:nvPr>
        </p:nvGraphicFramePr>
        <p:xfrm>
          <a:off x="-1" y="682625"/>
          <a:ext cx="9180095" cy="190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Документ" r:id="rId6" imgW="9901057" imgH="2091358" progId="Word.Document.12">
                  <p:embed/>
                </p:oleObj>
              </mc:Choice>
              <mc:Fallback>
                <p:oleObj name="Документ" r:id="rId6" imgW="9901057" imgH="20913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1" y="682625"/>
                        <a:ext cx="9180095" cy="1900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760987"/>
              </p:ext>
            </p:extLst>
          </p:nvPr>
        </p:nvGraphicFramePr>
        <p:xfrm>
          <a:off x="-28575" y="2481263"/>
          <a:ext cx="9208670" cy="422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Документ" r:id="rId8" imgW="9901057" imgH="4633540" progId="Word.Document.12">
                  <p:embed/>
                </p:oleObj>
              </mc:Choice>
              <mc:Fallback>
                <p:oleObj name="Документ" r:id="rId8" imgW="9901057" imgH="46335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28575" y="2481263"/>
                        <a:ext cx="9208670" cy="422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24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9000">
              <a:schemeClr val="bg2">
                <a:tint val="80000"/>
                <a:satMod val="300000"/>
              </a:schemeClr>
            </a:gs>
            <a:gs pos="78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42870_10-p-foni-dlya-prezentatsii-powerpoint-literatu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5" y="-38100"/>
            <a:ext cx="91948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488157"/>
              </p:ext>
            </p:extLst>
          </p:nvPr>
        </p:nvGraphicFramePr>
        <p:xfrm>
          <a:off x="-14288" y="68263"/>
          <a:ext cx="9194801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Документ" r:id="rId4" imgW="9901057" imgH="819187" progId="Word.Document.12">
                  <p:embed/>
                </p:oleObj>
              </mc:Choice>
              <mc:Fallback>
                <p:oleObj name="Документ" r:id="rId4" imgW="9901057" imgH="819187" progId="Word.Document.12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68263"/>
                        <a:ext cx="9194801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86996"/>
              </p:ext>
            </p:extLst>
          </p:nvPr>
        </p:nvGraphicFramePr>
        <p:xfrm>
          <a:off x="0" y="685799"/>
          <a:ext cx="9180095" cy="1524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Документ" r:id="rId6" imgW="9901057" imgH="1389558" progId="Word.Document.12">
                  <p:embed/>
                </p:oleObj>
              </mc:Choice>
              <mc:Fallback>
                <p:oleObj name="Документ" r:id="rId6" imgW="9901057" imgH="13895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685799"/>
                        <a:ext cx="9180095" cy="1524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017172"/>
              </p:ext>
            </p:extLst>
          </p:nvPr>
        </p:nvGraphicFramePr>
        <p:xfrm>
          <a:off x="32657" y="2133600"/>
          <a:ext cx="9035143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Документ" r:id="rId8" imgW="9901057" imgH="2791358" progId="Word.Document.12">
                  <p:embed/>
                </p:oleObj>
              </mc:Choice>
              <mc:Fallback>
                <p:oleObj name="Документ" r:id="rId8" imgW="9901057" imgH="27913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657" y="2133600"/>
                        <a:ext cx="9035143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64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9000">
              <a:schemeClr val="bg2">
                <a:tint val="80000"/>
                <a:satMod val="300000"/>
              </a:schemeClr>
            </a:gs>
            <a:gs pos="78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42870_10-p-foni-dlya-prezentatsii-powerpoint-literatu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5" y="-38100"/>
            <a:ext cx="91948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3"/>
          <p:cNvSpPr txBox="1"/>
          <p:nvPr/>
        </p:nvSpPr>
        <p:spPr>
          <a:xfrm>
            <a:off x="351972" y="2434735"/>
            <a:ext cx="8563428" cy="15645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Новые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ФГОС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начнут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действовать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Times New Roman"/>
                <a:cs typeface="Times New Roman"/>
              </a:rPr>
              <a:t>1 </a:t>
            </a:r>
            <a:r>
              <a:rPr sz="2000" spc="-5" dirty="0">
                <a:latin typeface="Times New Roman"/>
                <a:cs typeface="Times New Roman"/>
              </a:rPr>
              <a:t>сентября </a:t>
            </a:r>
            <a:r>
              <a:rPr sz="2000" dirty="0">
                <a:latin typeface="Times New Roman"/>
                <a:cs typeface="Times New Roman"/>
              </a:rPr>
              <a:t>2022 </a:t>
            </a:r>
            <a:r>
              <a:rPr sz="2000" spc="-35" dirty="0">
                <a:latin typeface="Times New Roman"/>
                <a:cs typeface="Times New Roman"/>
              </a:rPr>
              <a:t>года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10" dirty="0">
                <a:latin typeface="Times New Roman"/>
                <a:cs typeface="Times New Roman"/>
              </a:rPr>
              <a:t>каждой </a:t>
            </a:r>
            <a:r>
              <a:rPr sz="2000" spc="-30" dirty="0">
                <a:latin typeface="Times New Roman"/>
                <a:cs typeface="Times New Roman"/>
              </a:rPr>
              <a:t>школе, </a:t>
            </a:r>
            <a:r>
              <a:rPr sz="2000" dirty="0">
                <a:latin typeface="Times New Roman"/>
                <a:cs typeface="Times New Roman"/>
              </a:rPr>
              <a:t>а </a:t>
            </a:r>
            <a:r>
              <a:rPr sz="2000" spc="-10" dirty="0">
                <a:latin typeface="Times New Roman"/>
                <a:cs typeface="Times New Roman"/>
              </a:rPr>
              <a:t>ребята, </a:t>
            </a:r>
            <a:r>
              <a:rPr sz="2000" spc="-35" dirty="0">
                <a:latin typeface="Times New Roman"/>
                <a:cs typeface="Times New Roman"/>
              </a:rPr>
              <a:t>которые 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будут </a:t>
            </a:r>
            <a:r>
              <a:rPr sz="2000" spc="-5" dirty="0">
                <a:latin typeface="Times New Roman"/>
                <a:cs typeface="Times New Roman"/>
              </a:rPr>
              <a:t>приняты </a:t>
            </a:r>
            <a:r>
              <a:rPr sz="2000" dirty="0">
                <a:latin typeface="Times New Roman"/>
                <a:cs typeface="Times New Roman"/>
              </a:rPr>
              <a:t>в 1 и 5 классы в 2022 </a:t>
            </a:r>
            <a:r>
              <a:rPr sz="2000" spc="-75" dirty="0">
                <a:latin typeface="Times New Roman"/>
                <a:cs typeface="Times New Roman"/>
              </a:rPr>
              <a:t>году, </a:t>
            </a:r>
            <a:r>
              <a:rPr sz="2000" spc="-45" dirty="0">
                <a:latin typeface="Times New Roman"/>
                <a:cs typeface="Times New Roman"/>
              </a:rPr>
              <a:t>будут </a:t>
            </a:r>
            <a:r>
              <a:rPr sz="2000" dirty="0">
                <a:latin typeface="Times New Roman"/>
                <a:cs typeface="Times New Roman"/>
              </a:rPr>
              <a:t>учиться </a:t>
            </a:r>
            <a:r>
              <a:rPr sz="2000" spc="-5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spc="-10" dirty="0">
                <a:latin typeface="Times New Roman"/>
                <a:cs typeface="Times New Roman"/>
              </a:rPr>
              <a:t> обновленным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ФГОС.</a:t>
            </a:r>
            <a:endParaRPr sz="2000" dirty="0">
              <a:latin typeface="Times New Roman"/>
              <a:cs typeface="Times New Roman"/>
            </a:endParaRPr>
          </a:p>
          <a:p>
            <a:pPr marL="12700" marR="1035050" algn="just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Другим </a:t>
            </a:r>
            <a:r>
              <a:rPr sz="2000" dirty="0">
                <a:latin typeface="Times New Roman"/>
                <a:cs typeface="Times New Roman"/>
              </a:rPr>
              <a:t>учащимся </a:t>
            </a:r>
            <a:r>
              <a:rPr sz="2000" spc="-15" dirty="0">
                <a:latin typeface="Times New Roman"/>
                <a:cs typeface="Times New Roman"/>
              </a:rPr>
              <a:t>продолжить </a:t>
            </a:r>
            <a:r>
              <a:rPr sz="2000" spc="-10" dirty="0">
                <a:latin typeface="Times New Roman"/>
                <a:cs typeface="Times New Roman"/>
              </a:rPr>
              <a:t>обучение </a:t>
            </a:r>
            <a:r>
              <a:rPr sz="2000" spc="-5" dirty="0">
                <a:latin typeface="Times New Roman"/>
                <a:cs typeface="Times New Roman"/>
              </a:rPr>
              <a:t>по ним </a:t>
            </a:r>
            <a:r>
              <a:rPr sz="2000" spc="-58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возможно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будет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только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согласии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родителей.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71" y="0"/>
            <a:ext cx="354687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3639457" cy="242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86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9000">
              <a:schemeClr val="bg2">
                <a:tint val="80000"/>
                <a:satMod val="300000"/>
              </a:schemeClr>
            </a:gs>
            <a:gs pos="78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42870_10-p-foni-dlya-prezentatsii-powerpoint-literatu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5" y="-38100"/>
            <a:ext cx="91948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4571809" cy="685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970" y="337893"/>
            <a:ext cx="4007325" cy="580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0199"/>
            <a:ext cx="7825608" cy="581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849" y="-38100"/>
            <a:ext cx="9495096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0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9000">
              <a:schemeClr val="bg2">
                <a:tint val="80000"/>
                <a:satMod val="300000"/>
              </a:schemeClr>
            </a:gs>
            <a:gs pos="78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42870_10-p-foni-dlya-prezentatsii-powerpoint-literatu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5" y="-38100"/>
            <a:ext cx="91948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62475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2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42870_10-p-foni-dlya-prezentatsii-powerpoint-literatu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5" y="-38100"/>
            <a:ext cx="91948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4015" y="152400"/>
            <a:ext cx="385586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9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Ф</a:t>
            </a:r>
            <a:r>
              <a:rPr kumimoji="0" lang="ru-RU" sz="9600" b="1" i="0" u="none" strike="noStrike" kern="0" cap="none" spc="-24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Г</a:t>
            </a:r>
            <a:r>
              <a:rPr kumimoji="0" lang="ru-RU" sz="9600" b="1" i="0" u="none" strike="noStrike" kern="0" cap="none" spc="10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</a:t>
            </a:r>
            <a:r>
              <a:rPr kumimoji="0" lang="ru-RU" sz="9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С</a:t>
            </a:r>
            <a:endParaRPr lang="ru-RU" dirty="0"/>
          </a:p>
        </p:txBody>
      </p:sp>
      <p:sp>
        <p:nvSpPr>
          <p:cNvPr id="7" name="object 3"/>
          <p:cNvSpPr txBox="1"/>
          <p:nvPr/>
        </p:nvSpPr>
        <p:spPr>
          <a:xfrm>
            <a:off x="762870" y="1513205"/>
            <a:ext cx="8373109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99720" algn="just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Федеральный </a:t>
            </a: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государственный 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образовательный </a:t>
            </a:r>
            <a:r>
              <a:rPr sz="2800" b="1" spc="-6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стандарт </a:t>
            </a:r>
            <a:r>
              <a:rPr sz="2800" spc="-5" dirty="0">
                <a:latin typeface="Times New Roman"/>
                <a:cs typeface="Times New Roman"/>
              </a:rPr>
              <a:t>- совокупность </a:t>
            </a:r>
            <a:r>
              <a:rPr sz="2800" spc="-20" dirty="0">
                <a:latin typeface="Times New Roman"/>
                <a:cs typeface="Times New Roman"/>
              </a:rPr>
              <a:t>обязательных </a:t>
            </a:r>
            <a:r>
              <a:rPr sz="2800" spc="-5" dirty="0">
                <a:latin typeface="Times New Roman"/>
                <a:cs typeface="Times New Roman"/>
              </a:rPr>
              <a:t>требований к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0" dirty="0" err="1">
                <a:latin typeface="Times New Roman"/>
                <a:cs typeface="Times New Roman"/>
              </a:rPr>
              <a:t>образованию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 err="1" smtClean="0">
                <a:latin typeface="Times New Roman"/>
                <a:cs typeface="Times New Roman"/>
              </a:rPr>
              <a:t>определенного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5" dirty="0" err="1" smtClean="0">
                <a:latin typeface="Times New Roman"/>
                <a:cs typeface="Times New Roman"/>
              </a:rPr>
              <a:t>уровня</a:t>
            </a:r>
            <a:r>
              <a:rPr sz="2800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Times New Roman"/>
                <a:cs typeface="Times New Roman"/>
              </a:rPr>
              <a:t>и (</a:t>
            </a:r>
            <a:r>
              <a:rPr sz="2800" spc="-5" dirty="0" err="1" smtClean="0">
                <a:latin typeface="Times New Roman"/>
                <a:cs typeface="Times New Roman"/>
              </a:rPr>
              <a:t>или</a:t>
            </a:r>
            <a:r>
              <a:rPr sz="2800" spc="-5" dirty="0" smtClean="0">
                <a:latin typeface="Times New Roman"/>
                <a:cs typeface="Times New Roman"/>
              </a:rPr>
              <a:t>)</a:t>
            </a:r>
            <a:r>
              <a:rPr sz="2800" spc="10" dirty="0" smtClean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к</a:t>
            </a:r>
            <a:endParaRPr sz="28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профессии, специальности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направлению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подготовки,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утвержденных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федеральным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органом исполнительной 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власти,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осуществляющим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функции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по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выработке 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государственной </a:t>
            </a:r>
            <a:r>
              <a:rPr sz="2800" spc="-10" dirty="0">
                <a:latin typeface="Times New Roman"/>
                <a:cs typeface="Times New Roman"/>
              </a:rPr>
              <a:t>политики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15" dirty="0">
                <a:latin typeface="Times New Roman"/>
                <a:cs typeface="Times New Roman"/>
              </a:rPr>
              <a:t>нормативно-правовому 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регулированию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в</a:t>
            </a:r>
            <a:r>
              <a:rPr sz="2800" dirty="0">
                <a:latin typeface="Times New Roman"/>
                <a:cs typeface="Times New Roman"/>
              </a:rPr>
              <a:t> сфере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образования.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64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42870_10-p-foni-dlya-prezentatsii-powerpoint-literatu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78" y="-30079"/>
            <a:ext cx="91948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609600"/>
            <a:ext cx="510222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78" y="1152525"/>
            <a:ext cx="9194800" cy="456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0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42870_10-p-foni-dlya-prezentatsii-powerpoint-literatu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5" y="-38100"/>
            <a:ext cx="91948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32" y="-50132"/>
            <a:ext cx="84931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" y="914400"/>
            <a:ext cx="8004175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2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42870_10-p-foni-dlya-prezentatsii-powerpoint-literatu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5" y="-38100"/>
            <a:ext cx="91948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1391761" y="0"/>
            <a:ext cx="63588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5400" kern="0" spc="-25" dirty="0" smtClean="0">
                <a:solidFill>
                  <a:srgbClr val="FF0000"/>
                </a:solidFill>
              </a:rPr>
              <a:t>ФГОС</a:t>
            </a:r>
            <a:r>
              <a:rPr lang="ru-RU" sz="5400" kern="0" spc="-15" dirty="0" smtClean="0">
                <a:solidFill>
                  <a:srgbClr val="FF0000"/>
                </a:solidFill>
              </a:rPr>
              <a:t> обеспечивает</a:t>
            </a:r>
            <a:endParaRPr lang="ru-RU" sz="5400" kern="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986713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33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42870_10-p-foni-dlya-prezentatsii-powerpoint-literatu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91948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3"/>
          <p:cNvSpPr txBox="1"/>
          <p:nvPr/>
        </p:nvSpPr>
        <p:spPr>
          <a:xfrm>
            <a:off x="961574" y="990600"/>
            <a:ext cx="7510780" cy="423481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 marR="5080" indent="1270" algn="just">
              <a:lnSpc>
                <a:spcPct val="80200"/>
              </a:lnSpc>
              <a:spcBef>
                <a:spcPts val="815"/>
              </a:spcBef>
            </a:pPr>
            <a:r>
              <a:rPr sz="3000" spc="-10" dirty="0">
                <a:latin typeface="Times New Roman"/>
                <a:cs typeface="Times New Roman"/>
              </a:rPr>
              <a:t>образовательные </a:t>
            </a:r>
            <a:r>
              <a:rPr sz="3000" dirty="0">
                <a:latin typeface="Times New Roman"/>
                <a:cs typeface="Times New Roman"/>
              </a:rPr>
              <a:t>учреждения </a:t>
            </a:r>
            <a:r>
              <a:rPr sz="3000" spc="-15" dirty="0">
                <a:latin typeface="Times New Roman"/>
                <a:cs typeface="Times New Roman"/>
              </a:rPr>
              <a:t>любого </a:t>
            </a:r>
            <a:r>
              <a:rPr sz="3000" dirty="0">
                <a:latin typeface="Times New Roman"/>
                <a:cs typeface="Times New Roman"/>
              </a:rPr>
              <a:t>уровня,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начиная </a:t>
            </a:r>
            <a:r>
              <a:rPr sz="3000" dirty="0">
                <a:latin typeface="Times New Roman"/>
                <a:cs typeface="Times New Roman"/>
              </a:rPr>
              <a:t>с </a:t>
            </a:r>
            <a:r>
              <a:rPr sz="3000" spc="-30" dirty="0">
                <a:latin typeface="Times New Roman"/>
                <a:cs typeface="Times New Roman"/>
              </a:rPr>
              <a:t>детского </a:t>
            </a:r>
            <a:r>
              <a:rPr sz="3000" spc="5" dirty="0">
                <a:latin typeface="Times New Roman"/>
                <a:cs typeface="Times New Roman"/>
              </a:rPr>
              <a:t>сада </a:t>
            </a:r>
            <a:r>
              <a:rPr sz="3000" dirty="0">
                <a:latin typeface="Times New Roman"/>
                <a:cs typeface="Times New Roman"/>
              </a:rPr>
              <a:t>и </a:t>
            </a:r>
            <a:r>
              <a:rPr sz="3000" spc="-10" dirty="0">
                <a:latin typeface="Times New Roman"/>
                <a:cs typeface="Times New Roman"/>
              </a:rPr>
              <a:t>заканчивая </a:t>
            </a:r>
            <a:r>
              <a:rPr sz="3000" spc="-5" dirty="0">
                <a:latin typeface="Times New Roman"/>
                <a:cs typeface="Times New Roman"/>
              </a:rPr>
              <a:t>курсами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повышения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квалификации.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30" dirty="0">
                <a:latin typeface="Times New Roman"/>
                <a:cs typeface="Times New Roman"/>
              </a:rPr>
              <a:t>Под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эту</a:t>
            </a:r>
            <a:endParaRPr sz="3000" dirty="0">
              <a:latin typeface="Times New Roman"/>
              <a:cs typeface="Times New Roman"/>
            </a:endParaRPr>
          </a:p>
          <a:p>
            <a:pPr marL="12700">
              <a:lnSpc>
                <a:spcPts val="2520"/>
              </a:lnSpc>
            </a:pPr>
            <a:r>
              <a:rPr sz="3000" spc="-25" dirty="0">
                <a:latin typeface="Times New Roman"/>
                <a:cs typeface="Times New Roman"/>
              </a:rPr>
              <a:t>необходимость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попадают </a:t>
            </a:r>
            <a:r>
              <a:rPr sz="3000" spc="-5" dirty="0">
                <a:latin typeface="Times New Roman"/>
                <a:cs typeface="Times New Roman"/>
              </a:rPr>
              <a:t>не </a:t>
            </a:r>
            <a:r>
              <a:rPr sz="3000" spc="-45" dirty="0">
                <a:latin typeface="Times New Roman"/>
                <a:cs typeface="Times New Roman"/>
              </a:rPr>
              <a:t>только</a:t>
            </a:r>
            <a:endParaRPr sz="3000" dirty="0">
              <a:latin typeface="Times New Roman"/>
              <a:cs typeface="Times New Roman"/>
            </a:endParaRPr>
          </a:p>
          <a:p>
            <a:pPr marL="12700" marR="193040">
              <a:lnSpc>
                <a:spcPts val="2880"/>
              </a:lnSpc>
              <a:spcBef>
                <a:spcPts val="335"/>
              </a:spcBef>
            </a:pPr>
            <a:r>
              <a:rPr sz="3000" spc="-20" dirty="0">
                <a:latin typeface="Times New Roman"/>
                <a:cs typeface="Times New Roman"/>
              </a:rPr>
              <a:t>государственные, </a:t>
            </a:r>
            <a:r>
              <a:rPr sz="3000" spc="-5" dirty="0">
                <a:latin typeface="Times New Roman"/>
                <a:cs typeface="Times New Roman"/>
              </a:rPr>
              <a:t>но </a:t>
            </a:r>
            <a:r>
              <a:rPr sz="3000" dirty="0">
                <a:latin typeface="Times New Roman"/>
                <a:cs typeface="Times New Roman"/>
              </a:rPr>
              <a:t>и частные учебные 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заведения.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Ведь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все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они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подчиняются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-30" dirty="0">
                <a:latin typeface="Times New Roman"/>
                <a:cs typeface="Times New Roman"/>
              </a:rPr>
              <a:t>закону</a:t>
            </a:r>
            <a:endParaRPr sz="3000" dirty="0">
              <a:latin typeface="Times New Roman"/>
              <a:cs typeface="Times New Roman"/>
            </a:endParaRPr>
          </a:p>
          <a:p>
            <a:pPr marL="12700" marR="2166620">
              <a:lnSpc>
                <a:spcPts val="2880"/>
              </a:lnSpc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«Об </a:t>
            </a:r>
            <a:r>
              <a:rPr sz="3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образовании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в </a:t>
            </a:r>
            <a:r>
              <a:rPr sz="3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Российской </a:t>
            </a:r>
            <a:r>
              <a:rPr sz="3000" b="1" spc="-7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Федерации».</a:t>
            </a:r>
            <a:endParaRPr sz="3000" dirty="0">
              <a:latin typeface="Times New Roman"/>
              <a:cs typeface="Times New Roman"/>
            </a:endParaRPr>
          </a:p>
          <a:p>
            <a:pPr marL="12700" marR="111125" indent="38100">
              <a:lnSpc>
                <a:spcPct val="80000"/>
              </a:lnSpc>
              <a:spcBef>
                <a:spcPts val="750"/>
              </a:spcBef>
            </a:pPr>
            <a:r>
              <a:rPr sz="3000" spc="-15" dirty="0">
                <a:latin typeface="Times New Roman"/>
                <a:cs typeface="Times New Roman"/>
              </a:rPr>
              <a:t>Актуальный</a:t>
            </a:r>
            <a:r>
              <a:rPr sz="3000" spc="-20" dirty="0">
                <a:latin typeface="Times New Roman"/>
                <a:cs typeface="Times New Roman"/>
              </a:rPr>
              <a:t> текст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государственных </a:t>
            </a:r>
            <a:r>
              <a:rPr sz="3000" spc="-15" dirty="0">
                <a:latin typeface="Times New Roman"/>
                <a:cs typeface="Times New Roman"/>
              </a:rPr>
              <a:t> образовательных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стандартов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можно </a:t>
            </a:r>
            <a:r>
              <a:rPr sz="3000" spc="-20" dirty="0">
                <a:latin typeface="Times New Roman"/>
                <a:cs typeface="Times New Roman"/>
              </a:rPr>
              <a:t>почитать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на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официальном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сайте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Times New Roman"/>
                <a:cs typeface="Times New Roman"/>
              </a:rPr>
              <a:t>fgos.ru.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962050" y="93428"/>
            <a:ext cx="72256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4800" kern="0" spc="-20" dirty="0" smtClean="0">
                <a:solidFill>
                  <a:srgbClr val="FF0000"/>
                </a:solidFill>
              </a:rPr>
              <a:t>ФГОС</a:t>
            </a:r>
            <a:r>
              <a:rPr lang="ru-RU" sz="4800" kern="0" spc="-25" dirty="0" smtClean="0">
                <a:solidFill>
                  <a:srgbClr val="FF0000"/>
                </a:solidFill>
              </a:rPr>
              <a:t> </a:t>
            </a:r>
            <a:r>
              <a:rPr lang="ru-RU" sz="4800" kern="0" spc="-15" dirty="0" smtClean="0">
                <a:solidFill>
                  <a:srgbClr val="FF0000"/>
                </a:solidFill>
              </a:rPr>
              <a:t>должны</a:t>
            </a:r>
            <a:r>
              <a:rPr lang="ru-RU" sz="4800" kern="0" spc="-25" dirty="0" smtClean="0">
                <a:solidFill>
                  <a:srgbClr val="FF0000"/>
                </a:solidFill>
              </a:rPr>
              <a:t> </a:t>
            </a:r>
            <a:r>
              <a:rPr lang="ru-RU" sz="4800" kern="0" spc="-60" dirty="0" smtClean="0">
                <a:solidFill>
                  <a:srgbClr val="FF0000"/>
                </a:solidFill>
              </a:rPr>
              <a:t>соблюдать</a:t>
            </a:r>
            <a:endParaRPr lang="ru-RU" sz="4800" kern="0" dirty="0"/>
          </a:p>
        </p:txBody>
      </p:sp>
    </p:spTree>
    <p:extLst>
      <p:ext uri="{BB962C8B-B14F-4D97-AF65-F5344CB8AC3E}">
        <p14:creationId xmlns:p14="http://schemas.microsoft.com/office/powerpoint/2010/main" val="136723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42870_10-p-foni-dlya-prezentatsii-powerpoint-literatu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5" y="-38100"/>
            <a:ext cx="91948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1177495" y="0"/>
            <a:ext cx="67830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>
              <a:spcBef>
                <a:spcPts val="100"/>
              </a:spcBef>
              <a:tabLst>
                <a:tab pos="2109470" algn="l"/>
              </a:tabLst>
            </a:pPr>
            <a:r>
              <a:rPr lang="ru-RU" sz="5400" kern="0" spc="-15" dirty="0" smtClean="0">
                <a:solidFill>
                  <a:srgbClr val="FF0000"/>
                </a:solidFill>
              </a:rPr>
              <a:t>Какие	</a:t>
            </a:r>
            <a:r>
              <a:rPr lang="ru-RU" sz="5400" kern="0" spc="-10" dirty="0" smtClean="0">
                <a:solidFill>
                  <a:srgbClr val="FF0000"/>
                </a:solidFill>
              </a:rPr>
              <a:t>бывают</a:t>
            </a:r>
            <a:r>
              <a:rPr lang="ru-RU" sz="5400" kern="0" spc="-90" dirty="0" smtClean="0">
                <a:solidFill>
                  <a:srgbClr val="FF0000"/>
                </a:solidFill>
              </a:rPr>
              <a:t> </a:t>
            </a:r>
            <a:r>
              <a:rPr lang="ru-RU" sz="5400" kern="0" spc="-25" dirty="0" smtClean="0">
                <a:solidFill>
                  <a:srgbClr val="FF0000"/>
                </a:solidFill>
              </a:rPr>
              <a:t>ФГОС</a:t>
            </a:r>
            <a:endParaRPr lang="ru-RU" sz="5400" kern="0" dirty="0"/>
          </a:p>
        </p:txBody>
      </p:sp>
      <p:sp>
        <p:nvSpPr>
          <p:cNvPr id="6" name="object 3"/>
          <p:cNvSpPr txBox="1"/>
          <p:nvPr/>
        </p:nvSpPr>
        <p:spPr>
          <a:xfrm>
            <a:off x="970547" y="848359"/>
            <a:ext cx="8153400" cy="42344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08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sz="2700" spc="-5" dirty="0">
                <a:latin typeface="Times New Roman"/>
                <a:cs typeface="Times New Roman"/>
              </a:rPr>
              <a:t>На</a:t>
            </a:r>
            <a:r>
              <a:rPr sz="2700" spc="-10" dirty="0">
                <a:latin typeface="Times New Roman"/>
                <a:cs typeface="Times New Roman"/>
              </a:rPr>
              <a:t> каждой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ступени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образования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—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-10" dirty="0" err="1">
                <a:latin typeface="Times New Roman"/>
                <a:cs typeface="Times New Roman"/>
              </a:rPr>
              <a:t>свои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5" dirty="0" err="1" smtClean="0">
                <a:latin typeface="Times New Roman"/>
                <a:cs typeface="Times New Roman"/>
              </a:rPr>
              <a:t>стандарты</a:t>
            </a:r>
            <a:r>
              <a:rPr sz="2700" spc="-5" dirty="0" smtClean="0">
                <a:latin typeface="Times New Roman"/>
                <a:cs typeface="Times New Roman"/>
              </a:rPr>
              <a:t>.</a:t>
            </a:r>
            <a:endParaRPr lang="ru-RU" sz="2700" dirty="0">
              <a:latin typeface="Times New Roman"/>
              <a:cs typeface="Times New Roman"/>
            </a:endParaRPr>
          </a:p>
          <a:p>
            <a:pPr marL="12700">
              <a:lnSpc>
                <a:spcPts val="308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2700" spc="-25" dirty="0">
                <a:latin typeface="Times New Roman"/>
                <a:cs typeface="Times New Roman"/>
              </a:rPr>
              <a:t>Н</a:t>
            </a:r>
            <a:r>
              <a:rPr sz="2700" spc="-35" dirty="0" err="1" smtClean="0">
                <a:latin typeface="Times New Roman"/>
                <a:cs typeface="Times New Roman"/>
              </a:rPr>
              <a:t>еобходимо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руководствоваться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следующими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документами:</a:t>
            </a:r>
            <a:endParaRPr sz="2700"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275"/>
              </a:spcBef>
              <a:buFont typeface="Wingdings" panose="05000000000000000000" pitchFamily="2" charset="2"/>
              <a:buChar char="ü"/>
              <a:tabLst>
                <a:tab pos="440690" algn="l"/>
                <a:tab pos="441325" algn="l"/>
              </a:tabLst>
            </a:pPr>
            <a:r>
              <a:rPr sz="2700" spc="-15" dirty="0">
                <a:latin typeface="Times New Roman"/>
                <a:cs typeface="Times New Roman"/>
              </a:rPr>
              <a:t>ФГОС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spc="-20" dirty="0">
                <a:solidFill>
                  <a:srgbClr val="001F5F"/>
                </a:solidFill>
                <a:latin typeface="Times New Roman"/>
                <a:cs typeface="Times New Roman"/>
              </a:rPr>
              <a:t>начального</a:t>
            </a:r>
            <a:r>
              <a:rPr sz="27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общего</a:t>
            </a:r>
            <a:r>
              <a:rPr sz="2700" spc="-5" dirty="0">
                <a:latin typeface="Times New Roman"/>
                <a:cs typeface="Times New Roman"/>
              </a:rPr>
              <a:t> образования</a:t>
            </a:r>
            <a:endParaRPr sz="2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  <a:tabLst>
                <a:tab pos="354965" algn="l"/>
                <a:tab pos="355600" algn="l"/>
              </a:tabLst>
            </a:pPr>
            <a:r>
              <a:rPr lang="ru-RU" sz="2700" dirty="0" smtClean="0">
                <a:latin typeface="Times New Roman"/>
                <a:cs typeface="Times New Roman"/>
              </a:rPr>
              <a:t>     </a:t>
            </a:r>
            <a:r>
              <a:rPr sz="2700" dirty="0" smtClean="0">
                <a:latin typeface="Times New Roman"/>
                <a:cs typeface="Times New Roman"/>
              </a:rPr>
              <a:t>(</a:t>
            </a:r>
            <a:r>
              <a:rPr sz="2700" dirty="0">
                <a:latin typeface="Times New Roman"/>
                <a:cs typeface="Times New Roman"/>
              </a:rPr>
              <a:t>1-4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классы),</a:t>
            </a:r>
            <a:endParaRPr sz="2700"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325"/>
              </a:spcBef>
              <a:buFont typeface="Wingdings" panose="05000000000000000000" pitchFamily="2" charset="2"/>
              <a:buChar char="ü"/>
              <a:tabLst>
                <a:tab pos="440690" algn="l"/>
                <a:tab pos="441325" algn="l"/>
              </a:tabLst>
            </a:pPr>
            <a:r>
              <a:rPr sz="2700" spc="-15" dirty="0">
                <a:latin typeface="Times New Roman"/>
                <a:cs typeface="Times New Roman"/>
              </a:rPr>
              <a:t>ФГОС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1F5F"/>
                </a:solidFill>
                <a:latin typeface="Times New Roman"/>
                <a:cs typeface="Times New Roman"/>
              </a:rPr>
              <a:t>основного</a:t>
            </a:r>
            <a:r>
              <a:rPr sz="27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общего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образования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(5-9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классы),</a:t>
            </a:r>
          </a:p>
          <a:p>
            <a:pPr marL="355600" marR="1205230" indent="-342900">
              <a:lnSpc>
                <a:spcPts val="2920"/>
              </a:lnSpc>
              <a:spcBef>
                <a:spcPts val="685"/>
              </a:spcBef>
              <a:buFont typeface="Wingdings" panose="05000000000000000000" pitchFamily="2" charset="2"/>
              <a:buChar char="ü"/>
              <a:tabLst>
                <a:tab pos="440690" algn="l"/>
                <a:tab pos="441325" algn="l"/>
              </a:tabLst>
            </a:pPr>
            <a:r>
              <a:rPr sz="2700" spc="-15" dirty="0" smtClean="0">
                <a:latin typeface="Times New Roman"/>
                <a:cs typeface="Times New Roman"/>
              </a:rPr>
              <a:t>ФГОС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-15" dirty="0">
                <a:solidFill>
                  <a:srgbClr val="001F5F"/>
                </a:solidFill>
                <a:latin typeface="Times New Roman"/>
                <a:cs typeface="Times New Roman"/>
              </a:rPr>
              <a:t>среднего</a:t>
            </a:r>
            <a:r>
              <a:rPr sz="27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общего</a:t>
            </a:r>
            <a:r>
              <a:rPr sz="2700" spc="-5" dirty="0">
                <a:latin typeface="Times New Roman"/>
                <a:cs typeface="Times New Roman"/>
              </a:rPr>
              <a:t> образования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(10-11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классы),</a:t>
            </a:r>
          </a:p>
          <a:p>
            <a:pPr marL="526415" indent="-514350">
              <a:lnSpc>
                <a:spcPts val="3080"/>
              </a:lnSpc>
              <a:spcBef>
                <a:spcPts val="280"/>
              </a:spcBef>
              <a:buFont typeface="Wingdings" panose="05000000000000000000" pitchFamily="2" charset="2"/>
              <a:buChar char="ü"/>
              <a:tabLst>
                <a:tab pos="526415" algn="l"/>
                <a:tab pos="527050" algn="l"/>
              </a:tabLst>
            </a:pPr>
            <a:r>
              <a:rPr sz="2700" spc="-15" dirty="0">
                <a:latin typeface="Times New Roman"/>
                <a:cs typeface="Times New Roman"/>
              </a:rPr>
              <a:t>ФГОС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образования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-20" dirty="0" err="1">
                <a:latin typeface="Times New Roman"/>
                <a:cs typeface="Times New Roman"/>
              </a:rPr>
              <a:t>обучающихся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 smtClean="0">
                <a:latin typeface="Times New Roman"/>
                <a:cs typeface="Times New Roman"/>
              </a:rPr>
              <a:t>с</a:t>
            </a:r>
            <a:r>
              <a:rPr lang="ru-RU" sz="2700" dirty="0" smtClean="0">
                <a:latin typeface="Times New Roman"/>
                <a:cs typeface="Times New Roman"/>
              </a:rPr>
              <a:t> </a:t>
            </a:r>
            <a:r>
              <a:rPr sz="27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ограниченными</a:t>
            </a:r>
            <a:r>
              <a:rPr sz="2700" spc="3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возможностями</a:t>
            </a:r>
            <a:r>
              <a:rPr sz="27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здоровья</a:t>
            </a:r>
            <a:r>
              <a:rPr sz="27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1F5F"/>
                </a:solidFill>
                <a:latin typeface="Times New Roman"/>
                <a:cs typeface="Times New Roman"/>
              </a:rPr>
              <a:t>(ОВЗ).</a:t>
            </a:r>
            <a:endParaRPr sz="27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51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42870_10-p-foni-dlya-prezentatsii-powerpoint-literatu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8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1177495" y="0"/>
            <a:ext cx="67830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>
              <a:spcBef>
                <a:spcPts val="100"/>
              </a:spcBef>
              <a:tabLst>
                <a:tab pos="2109470" algn="l"/>
              </a:tabLst>
            </a:pPr>
            <a:endParaRPr lang="ru-RU" sz="5400" kern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20257" y="239514"/>
            <a:ext cx="3937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поколения ФГОС для школ</a:t>
            </a:r>
            <a:endParaRPr lang="ru-RU" sz="20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5495" y="608846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поколение ФГОС</a:t>
            </a: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Введены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2004 году. Документ </a:t>
            </a:r>
            <a:r>
              <a:rPr lang="ru-RU" dirty="0">
                <a:solidFill>
                  <a:srgbClr val="2270B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назывался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«Государственные образовательные стандарты». Первую редакцию критиковали за концентрацию на знаниях, а не на умении применять их тем или иным способом. Хорошим результатом считалось, когда «усвоены знания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5495" y="2057400"/>
            <a:ext cx="86761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поколение ФГОС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второго поколения вводили постепенно. Для НОО — в 2009 году, для ООО — в 2010 году, а для СОО — в 2012 году. Стандарты ориентированы на результат и развитие универсальных учебных действия (умений).</a:t>
            </a:r>
          </a:p>
          <a:p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Старый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 отвечал на вопрос «Чему учить?»,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добавил ответы на вопросы «Для чего учить?» и «Как это поможет в жизни?». </a:t>
            </a:r>
            <a:endParaRPr lang="ru-RU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786204"/>
              </p:ext>
            </p:extLst>
          </p:nvPr>
        </p:nvGraphicFramePr>
        <p:xfrm>
          <a:off x="94247" y="3766102"/>
          <a:ext cx="9118599" cy="305780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65489"/>
                <a:gridCol w="3823299"/>
                <a:gridCol w="3829811"/>
              </a:tblGrid>
              <a:tr h="5207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Позиция сравнения</a:t>
                      </a:r>
                    </a:p>
                  </a:txBody>
                  <a:tcPr marL="22302" marR="22302" marT="22302" marB="223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Первое поколение ФГОС</a:t>
                      </a:r>
                    </a:p>
                  </a:txBody>
                  <a:tcPr marL="22302" marR="22302" marT="22302" marB="223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Второе поколение ФГОС</a:t>
                      </a:r>
                    </a:p>
                  </a:txBody>
                  <a:tcPr marL="22302" marR="22302" marT="22302" marB="22302"/>
                </a:tc>
              </a:tr>
              <a:tr h="6133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</a:t>
                      </a:r>
                    </a:p>
                  </a:txBody>
                  <a:tcPr marL="22302" marR="22302" marT="22302" marB="2230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Передается в готовом виде: преподаватель говорит, ученики записывают</a:t>
                      </a:r>
                    </a:p>
                  </a:txBody>
                  <a:tcPr marL="22302" marR="22302" marT="22302" marB="2230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активно участвует в процессе получения знаний</a:t>
                      </a:r>
                    </a:p>
                  </a:txBody>
                  <a:tcPr marL="22302" marR="22302" marT="22302" marB="22302"/>
                </a:tc>
              </a:tr>
              <a:tr h="78883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</a:t>
                      </a:r>
                    </a:p>
                  </a:txBody>
                  <a:tcPr marL="22302" marR="22302" marT="22302" marB="2230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знаний как бы существует в вакууме</a:t>
                      </a:r>
                    </a:p>
                  </a:txBody>
                  <a:tcPr marL="22302" marR="22302" marT="22302" marB="2230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учащихся над заданиями, непосредственно связанными с проблемами реальной жизни</a:t>
                      </a:r>
                    </a:p>
                  </a:txBody>
                  <a:tcPr marL="22302" marR="22302" marT="22302" marB="22302"/>
                </a:tc>
              </a:tr>
              <a:tr h="63739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Учение</a:t>
                      </a:r>
                    </a:p>
                  </a:txBody>
                  <a:tcPr marL="22302" marR="22302" marT="22302" marB="2230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Односторонняя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комуникация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учитель → ученик</a:t>
                      </a:r>
                    </a:p>
                  </a:txBody>
                  <a:tcPr marL="22302" marR="22302" marT="22302" marB="2230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Чтобы овладеть знаниями, учитель и ученики выстраивают совместную работу </a:t>
                      </a:r>
                    </a:p>
                  </a:txBody>
                  <a:tcPr marL="22302" marR="22302" marT="22302" marB="22302"/>
                </a:tc>
              </a:tr>
              <a:tr h="4859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Сотрудничество</a:t>
                      </a:r>
                    </a:p>
                  </a:txBody>
                  <a:tcPr marL="22302" marR="22302" marT="22302" marB="2230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Единоличное руководство учителя</a:t>
                      </a:r>
                    </a:p>
                  </a:txBody>
                  <a:tcPr marL="22302" marR="22302" marT="22302" marB="2230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 участвуют в выборе содержания и методов обучения</a:t>
                      </a:r>
                    </a:p>
                  </a:txBody>
                  <a:tcPr marL="22302" marR="22302" marT="22302" marB="2230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3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42870_10-p-foni-dlya-prezentatsii-powerpoint-literatu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5" y="-38100"/>
            <a:ext cx="91948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1177495" y="0"/>
            <a:ext cx="67830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>
              <a:spcBef>
                <a:spcPts val="100"/>
              </a:spcBef>
              <a:tabLst>
                <a:tab pos="2109470" algn="l"/>
              </a:tabLst>
            </a:pPr>
            <a:endParaRPr lang="ru-RU" sz="5400" kern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63529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Третье поколение </a:t>
            </a:r>
            <a:r>
              <a:rPr lang="ru-RU" b="1" dirty="0" smtClean="0"/>
              <a:t>ФГОС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Ключевое отличие новой редакции ФГОС — конкретизация. Каждое требование раскрыто и четко сформулировано.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0733"/>
              </p:ext>
            </p:extLst>
          </p:nvPr>
        </p:nvGraphicFramePr>
        <p:xfrm>
          <a:off x="160338" y="995363"/>
          <a:ext cx="9745662" cy="445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Документ" r:id="rId4" imgW="12745709" imgH="6035266" progId="Word.Document.12">
                  <p:embed/>
                </p:oleObj>
              </mc:Choice>
              <mc:Fallback>
                <p:oleObj name="Документ" r:id="rId4" imgW="12745709" imgH="60352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338" y="995363"/>
                        <a:ext cx="9745662" cy="445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33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341</TotalTime>
  <Words>301</Words>
  <Application>Microsoft Office PowerPoint</Application>
  <PresentationFormat>Экран (4:3)</PresentationFormat>
  <Paragraphs>48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Office Theme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ПЕДАГОГИЧЕСКИЙ СОВЕТ  </dc:title>
  <dc:creator>Natalya</dc:creator>
  <cp:lastModifiedBy>RePack by Diakov</cp:lastModifiedBy>
  <cp:revision>129</cp:revision>
  <dcterms:created xsi:type="dcterms:W3CDTF">2022-08-12T18:10:43Z</dcterms:created>
  <dcterms:modified xsi:type="dcterms:W3CDTF">2022-08-30T18:44:30Z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2021-12-17T00:00:00Z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2022-08-12T00:00:00Z</vt:filetime>
  </property>
</Properties>
</file>