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7E5F-3B49-4CC8-9AAA-6A22C4AC1CC0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ED4B-333F-46AC-B3C7-D5257D198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7E5F-3B49-4CC8-9AAA-6A22C4AC1CC0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ED4B-333F-46AC-B3C7-D5257D198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59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7E5F-3B49-4CC8-9AAA-6A22C4AC1CC0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ED4B-333F-46AC-B3C7-D5257D198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33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7E5F-3B49-4CC8-9AAA-6A22C4AC1CC0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ED4B-333F-46AC-B3C7-D5257D198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5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7E5F-3B49-4CC8-9AAA-6A22C4AC1CC0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ED4B-333F-46AC-B3C7-D5257D198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5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7E5F-3B49-4CC8-9AAA-6A22C4AC1CC0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ED4B-333F-46AC-B3C7-D5257D198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8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7E5F-3B49-4CC8-9AAA-6A22C4AC1CC0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ED4B-333F-46AC-B3C7-D5257D198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5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7E5F-3B49-4CC8-9AAA-6A22C4AC1CC0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ED4B-333F-46AC-B3C7-D5257D198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2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7E5F-3B49-4CC8-9AAA-6A22C4AC1CC0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ED4B-333F-46AC-B3C7-D5257D198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4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7E5F-3B49-4CC8-9AAA-6A22C4AC1CC0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ED4B-333F-46AC-B3C7-D5257D198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2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7E5F-3B49-4CC8-9AAA-6A22C4AC1CC0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ED4B-333F-46AC-B3C7-D5257D198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22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07E5F-3B49-4CC8-9AAA-6A22C4AC1CC0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0ED4B-333F-46AC-B3C7-D5257D198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10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414338"/>
            <a:ext cx="11615737" cy="2124076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</a:rPr>
              <a:t>8 февраля – </a:t>
            </a:r>
            <a:br>
              <a:rPr lang="ru-RU" sz="80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ru-RU" sz="80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</a:rPr>
              <a:t>ДЕНЬ РОССИЙСКОЙ НАУКИ</a:t>
            </a:r>
            <a:endParaRPr lang="ru-RU" sz="8000" b="1" dirty="0">
              <a:ln w="22225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5637" y="2759076"/>
            <a:ext cx="6162675" cy="16557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Разговоры о важном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5 «Б» класс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Классный руководитель Ангелова Т.Н.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077" y="572572"/>
            <a:ext cx="37254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Сергей Боткин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457" t="12083" r="24783" b="42917"/>
          <a:stretch/>
        </p:blipFill>
        <p:spPr>
          <a:xfrm>
            <a:off x="285749" y="3268203"/>
            <a:ext cx="2600325" cy="3404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9075" y="1237388"/>
            <a:ext cx="35242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Создал учение об организме как о едином целом. Впервые описал вирусный гепатит А (Болезнь Боткина</a:t>
            </a:r>
            <a:r>
              <a:rPr lang="ru-RU" sz="2400" b="1" dirty="0" smtClean="0">
                <a:solidFill>
                  <a:schemeClr val="bg1"/>
                </a:solidFill>
              </a:rPr>
              <a:t>).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03399" y="744021"/>
            <a:ext cx="44886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Николай Пирогов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15274" y="1441789"/>
            <a:ext cx="40433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Создатель военно-полевой хирургии, топографической анатомии, русской школы анестезии. Превратил хирургию в науку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3507" t="9583" r="21278" b="30000"/>
          <a:stretch/>
        </p:blipFill>
        <p:spPr>
          <a:xfrm>
            <a:off x="9444038" y="3466302"/>
            <a:ext cx="2443163" cy="32059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32479" y="0"/>
            <a:ext cx="40623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Ил</a:t>
            </a:r>
            <a:r>
              <a:rPr lang="ru-RU" sz="4400" b="1" i="1" dirty="0">
                <a:solidFill>
                  <a:schemeClr val="bg1"/>
                </a:solidFill>
              </a:rPr>
              <a:t>ь</a:t>
            </a:r>
            <a:r>
              <a:rPr lang="ru-RU" sz="4400" b="1" dirty="0">
                <a:solidFill>
                  <a:schemeClr val="bg1"/>
                </a:solidFill>
              </a:rPr>
              <a:t>я Мечников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62288" y="4336613"/>
            <a:ext cx="6095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Создатель сравнительной патологии, эволюционной эмбриологии, иммунологии. Открыл явление фагоцитоза. Основал научную геронтологию. Удостоен Нобелевской премии за исследования механизмов иммунитета (1908 год</a:t>
            </a:r>
            <a:r>
              <a:rPr lang="ru-RU" sz="2400" b="1" dirty="0" smtClean="0">
                <a:solidFill>
                  <a:schemeClr val="bg1"/>
                </a:solidFill>
              </a:rPr>
              <a:t>).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6945" t="7488" r="9722" b="18716"/>
          <a:stretch/>
        </p:blipFill>
        <p:spPr>
          <a:xfrm>
            <a:off x="4443414" y="837250"/>
            <a:ext cx="2828924" cy="354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6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4101" y="143947"/>
            <a:ext cx="33341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Иван Павлов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500" y="870288"/>
            <a:ext cx="54387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Создал науку о высшей нервной деятельности. Первый российский Нобелевский лауреат (1904 год). Удостоен награды за исследования физиологии пищеварения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261" t="6249" r="8294" b="11458"/>
          <a:stretch/>
        </p:blipFill>
        <p:spPr>
          <a:xfrm>
            <a:off x="971552" y="2786063"/>
            <a:ext cx="2745370" cy="392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859534" y="143946"/>
            <a:ext cx="45015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Николай Вавилов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502" y="2617499"/>
            <a:ext cx="2882837" cy="4083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072188" y="770276"/>
            <a:ext cx="59721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Основоположник научных основ селекции, учения о мировых центрах происхождения культурных растений. Автор учения об иммунитете растений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3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529" y="0"/>
            <a:ext cx="311796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Александр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r>
              <a:rPr lang="ru-RU" sz="4400" b="1" dirty="0" smtClean="0">
                <a:solidFill>
                  <a:schemeClr val="bg1"/>
                </a:solidFill>
              </a:rPr>
              <a:t>Можайский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1" y="3286125"/>
            <a:ext cx="2397843" cy="340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61926" y="1308825"/>
            <a:ext cx="39100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Морской офицер, изобретатель. Сконструировал и испытал один из первых в мире самолетов (1882 год</a:t>
            </a:r>
            <a:r>
              <a:rPr lang="ru-RU" sz="2400" b="1" dirty="0" smtClean="0">
                <a:solidFill>
                  <a:schemeClr val="bg1"/>
                </a:solidFill>
              </a:rPr>
              <a:t>).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74946" y="0"/>
            <a:ext cx="290130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Николай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r>
              <a:rPr lang="ru-RU" sz="4400" b="1" dirty="0" smtClean="0">
                <a:solidFill>
                  <a:schemeClr val="bg1"/>
                </a:solidFill>
              </a:rPr>
              <a:t>Жуковский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62400" y="1327488"/>
            <a:ext cx="47815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«Отец» русской авиации. Основоположник современной гидроаэродинамики. Выпускник, а впоследствии преподаватель Московского университета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9297" t="1076" r="7704" b="46250"/>
          <a:stretch/>
        </p:blipFill>
        <p:spPr>
          <a:xfrm>
            <a:off x="4329112" y="3343276"/>
            <a:ext cx="3243263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8636265" y="0"/>
            <a:ext cx="345479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4400" b="1" dirty="0">
                <a:solidFill>
                  <a:schemeClr val="bg1"/>
                </a:solidFill>
              </a:rPr>
              <a:t>Константин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pPr algn="r"/>
            <a:r>
              <a:rPr lang="ru-RU" sz="4400" b="1" dirty="0" smtClean="0">
                <a:solidFill>
                  <a:schemeClr val="bg1"/>
                </a:solidFill>
              </a:rPr>
              <a:t>Циолковский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1180" t="207" r="14756" b="43334"/>
          <a:stretch/>
        </p:blipFill>
        <p:spPr>
          <a:xfrm>
            <a:off x="9258302" y="3744721"/>
            <a:ext cx="2657473" cy="2927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8272463" y="1348474"/>
            <a:ext cx="37576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Русский и советский учёный-самоучка, разрабатывавший теоретические вопросы </a:t>
            </a:r>
            <a:r>
              <a:rPr lang="ru-RU" sz="2400" b="1" dirty="0" smtClean="0">
                <a:solidFill>
                  <a:schemeClr val="bg1"/>
                </a:solidFill>
              </a:rPr>
              <a:t>космонавтики, «дедушка» русской космонавтики.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8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3524" y="0"/>
            <a:ext cx="53270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Владимир Зворыкин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26786" b="40201"/>
          <a:stretch/>
        </p:blipFill>
        <p:spPr>
          <a:xfrm>
            <a:off x="176213" y="168617"/>
            <a:ext cx="2586795" cy="300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071812" y="683388"/>
            <a:ext cx="88868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Инженер-изобретатель. Родился и обучался в России, выпускник Санкт-Петербургского государственного технологического института. «Отец» современного телевидения. Создал кинескоп (1929 год), иконоскоп (1931 год), электронную телевизионную систему (1933 год), заложил основы цветного телевидения (1940-е годы</a:t>
            </a:r>
            <a:r>
              <a:rPr lang="ru-RU" sz="2400" b="1" dirty="0" smtClean="0">
                <a:solidFill>
                  <a:schemeClr val="bg1"/>
                </a:solidFill>
              </a:rPr>
              <a:t>).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8507" y="3158610"/>
            <a:ext cx="41478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Павел Черенков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673" y="3357562"/>
            <a:ext cx="2363931" cy="33432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86649" y="4013539"/>
            <a:ext cx="36147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Автор фундаментальных открытий в физической оптике, ядерной физике, физике частиц высоких энергий. Нобелевский лауреат (1958 год</a:t>
            </a:r>
            <a:r>
              <a:rPr lang="ru-RU" sz="2400" b="1" dirty="0" smtClean="0">
                <a:solidFill>
                  <a:schemeClr val="bg1"/>
                </a:solidFill>
              </a:rPr>
              <a:t>).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7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49" y="101084"/>
            <a:ext cx="30396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Лев Ландау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212" y="837337"/>
            <a:ext cx="32813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Один из авторов «Классического курса теоретической физики», многократно переиздававшегося на 20-ти языках. Внес фундаментальный вклад во все разделы физики – от квантовой механики до физики плазмы. Получил Нобелевскую премию за исследования сверхтекучести гелия (1962 год).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198" y="270238"/>
            <a:ext cx="2152651" cy="3044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145061" y="171450"/>
            <a:ext cx="38459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Николай Басов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842" y="254927"/>
            <a:ext cx="2133170" cy="30169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29638" y="956013"/>
            <a:ext cx="35433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Один из создателей первого квантового генератора, серии лазеров. Нобелевский лауреат 1964 года. Выпускник Московского инженерно-физического института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09102" y="3730108"/>
            <a:ext cx="45888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Николай Семенов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1" y="3785985"/>
            <a:ext cx="2081212" cy="2943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829301" y="4373939"/>
            <a:ext cx="60626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Один из основоположников химической физики. Наиболее известны работы по теории цепных реакций. В 1958 году получил Нобелевскую премию. </a:t>
            </a:r>
            <a:r>
              <a:rPr lang="ru-RU" sz="2400" b="1" dirty="0" smtClean="0">
                <a:solidFill>
                  <a:schemeClr val="bg1"/>
                </a:solidFill>
              </a:rPr>
              <a:t>Участвовал </a:t>
            </a:r>
            <a:r>
              <a:rPr lang="ru-RU" sz="2400" b="1" dirty="0">
                <a:solidFill>
                  <a:schemeClr val="bg1"/>
                </a:solidFill>
              </a:rPr>
              <a:t>в создании Московского физико-технического института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16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570" y="0"/>
            <a:ext cx="29592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Александр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r>
              <a:rPr lang="ru-RU" sz="4400" b="1" dirty="0" smtClean="0">
                <a:solidFill>
                  <a:schemeClr val="bg1"/>
                </a:solidFill>
              </a:rPr>
              <a:t>Прохоров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29075"/>
            <a:ext cx="1909329" cy="27003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1" y="1298913"/>
            <a:ext cx="33242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Изобретатель лазерных технологий. Создал несколько лазеров различных типов. Лауреат Нобелевской премии (1964 год</a:t>
            </a:r>
            <a:r>
              <a:rPr lang="ru-RU" sz="2400" b="1" dirty="0" smtClean="0">
                <a:solidFill>
                  <a:schemeClr val="bg1"/>
                </a:solidFill>
              </a:rPr>
              <a:t>).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50368" y="0"/>
            <a:ext cx="308007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Леонид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r>
              <a:rPr lang="ru-RU" sz="4400" b="1" dirty="0" smtClean="0">
                <a:solidFill>
                  <a:schemeClr val="bg1"/>
                </a:solidFill>
              </a:rPr>
              <a:t>Канторович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5730" t="12382" r="25618" b="29999"/>
          <a:stretch/>
        </p:blipFill>
        <p:spPr>
          <a:xfrm>
            <a:off x="4157662" y="3629025"/>
            <a:ext cx="2208659" cy="3071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748087" y="1470364"/>
            <a:ext cx="36242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Математик, один из создателей линейного программирования. В 1975 году получил Нобелевскую премию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33308" y="0"/>
            <a:ext cx="32805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Петр Капица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0308" t="4167" r="20069" b="62916"/>
          <a:stretch/>
        </p:blipFill>
        <p:spPr>
          <a:xfrm>
            <a:off x="8601074" y="4173823"/>
            <a:ext cx="2671763" cy="2512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472363" y="769114"/>
            <a:ext cx="45291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Удостоен Нобелевской премии за открытие сверхтекучести жидкого гелия (1978 год). Разработчик промышленной установки для сжижения газов. </a:t>
            </a:r>
            <a:r>
              <a:rPr lang="ru-RU" sz="2400" b="1" dirty="0" smtClean="0">
                <a:solidFill>
                  <a:schemeClr val="bg1"/>
                </a:solidFill>
              </a:rPr>
              <a:t>Один </a:t>
            </a:r>
            <a:r>
              <a:rPr lang="ru-RU" sz="2400" b="1" dirty="0">
                <a:solidFill>
                  <a:schemeClr val="bg1"/>
                </a:solidFill>
              </a:rPr>
              <a:t>из основателей Московского физико-технического института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467" y="0"/>
            <a:ext cx="39830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Игорь Курчатов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793" t="1805" r="3732" b="2166"/>
          <a:stretch/>
        </p:blipFill>
        <p:spPr>
          <a:xfrm>
            <a:off x="3557588" y="1620300"/>
            <a:ext cx="3000375" cy="450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33375" y="669102"/>
            <a:ext cx="342423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Ему принадлежит серия глобальных открытий в области ядерной физики. В их числе – создание первого в Европе атомного реактора, первой в СССР атомной бомбы, первой в мире термоядерной бомбы. В 1954 году под его руководством сооружена первая в мире атомная электростанция – Обнинская АЭС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19567" y="101085"/>
            <a:ext cx="41899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Андрей Сахаров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49" y="3214686"/>
            <a:ext cx="2359654" cy="334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357938" y="846088"/>
            <a:ext cx="56768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Один из пионеров исследований по управляемой термоядерной реакции. Участвовал в создании водородной бомбы (1953 год). Известный правозащитник, удостоенный Нобелевской премии мира в 1975 году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43120" y="0"/>
            <a:ext cx="33345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Михаил Миль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72476" y="532924"/>
            <a:ext cx="34432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Авиаконструктор, ученый. Создатель серии вертолетов 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111" y="2000250"/>
            <a:ext cx="2124919" cy="301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1639" y="0"/>
            <a:ext cx="38059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Андрей Туполев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506" y="223428"/>
            <a:ext cx="2293793" cy="3262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61925" y="703213"/>
            <a:ext cx="4752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Авиаконструктор. Разработал первый в мире пассажирский сверхзвуковой авиалайнер – Ту-144 (1968 год). При его участии создано более сотни типов самолетов, 70 из которых были запущены в серию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209" y="3476149"/>
            <a:ext cx="6253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Владимир Краснопольский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6330" t="6534" r="3225" b="25709"/>
          <a:stretch/>
        </p:blipFill>
        <p:spPr>
          <a:xfrm>
            <a:off x="485773" y="4130373"/>
            <a:ext cx="2185989" cy="2613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976563" y="5089476"/>
            <a:ext cx="8653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Совершил ряд открытий в области исследований Солнечной системы. Участвовал в создании спектрометров для первых в СССР межпланетных зондов. Обнаружил озоновый слой, гелий и метан в атмосфере Марса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4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13" r="2618"/>
          <a:stretch/>
        </p:blipFill>
        <p:spPr>
          <a:xfrm>
            <a:off x="0" y="0"/>
            <a:ext cx="12202166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67305" y="101084"/>
            <a:ext cx="40581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Сергей Королев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7650" y="2376011"/>
            <a:ext cx="39528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Создатель ракетно-космической техники и практической космонавтики СССР. В числе его основных достижений – запуск первого искусственного спутника Земли (1957 год) и полет первого космонавта планеты Юрия Гагарина (1961 год).</a:t>
            </a:r>
          </a:p>
        </p:txBody>
      </p:sp>
    </p:spTree>
    <p:extLst>
      <p:ext uri="{BB962C8B-B14F-4D97-AF65-F5344CB8AC3E}">
        <p14:creationId xmlns:p14="http://schemas.microsoft.com/office/powerpoint/2010/main" val="26864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0438" y="0"/>
            <a:ext cx="49691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Святослав Федоров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150" r="7652"/>
          <a:stretch/>
        </p:blipFill>
        <p:spPr>
          <a:xfrm>
            <a:off x="1385888" y="3377081"/>
            <a:ext cx="2271712" cy="33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33375" y="65481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Офтальмолог, микрохирург. Создатель линзы Федорова-Захарова (1962 год) – одного из лучших жестких искусственных хрусталиков в мире. Первым в мире сделал операцию по лечению глаукомы на ранних стадиях (1973 год). Впоследствии его метод стал применяться повсеместно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55092" y="128588"/>
            <a:ext cx="4087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Жорес Алферов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1580" t="3756" r="7353" b="27850"/>
          <a:stretch/>
        </p:blipFill>
        <p:spPr>
          <a:xfrm>
            <a:off x="8343901" y="1075744"/>
            <a:ext cx="2586038" cy="3096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472113" y="4112390"/>
            <a:ext cx="65198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Ему принадлежат свыше 500 научных работ и порядка 50 изобретений в области полупроводников, полупроводниковой и квантовой электроники. В частности, создал первый надежно работающий транзистор. Нобелевский лауреат (2000 </a:t>
            </a:r>
            <a:r>
              <a:rPr lang="ru-RU" sz="2400" b="1" dirty="0" smtClean="0">
                <a:solidFill>
                  <a:schemeClr val="bg1"/>
                </a:solidFill>
              </a:rPr>
              <a:t>год)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5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546" t="16233" r="29688" b="20402"/>
          <a:stretch/>
        </p:blipFill>
        <p:spPr>
          <a:xfrm>
            <a:off x="-1" y="-23309"/>
            <a:ext cx="12192001" cy="68813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00612" y="514261"/>
            <a:ext cx="68722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По велению Петра </a:t>
            </a:r>
            <a:r>
              <a:rPr lang="ru-RU" sz="2400" b="1" dirty="0">
                <a:solidFill>
                  <a:schemeClr val="bg1"/>
                </a:solidFill>
              </a:rPr>
              <a:t>I</a:t>
            </a:r>
            <a:r>
              <a:rPr lang="ru-RU" sz="2400" b="1" dirty="0" smtClean="0">
                <a:solidFill>
                  <a:schemeClr val="bg1"/>
                </a:solidFill>
              </a:rPr>
              <a:t> в </a:t>
            </a:r>
            <a:r>
              <a:rPr lang="ru-RU" sz="2400" b="1" dirty="0">
                <a:solidFill>
                  <a:schemeClr val="bg1"/>
                </a:solidFill>
              </a:rPr>
              <a:t>1724 году </a:t>
            </a:r>
            <a:r>
              <a:rPr lang="ru-RU" sz="2400" b="1" dirty="0" smtClean="0">
                <a:solidFill>
                  <a:schemeClr val="bg1"/>
                </a:solidFill>
              </a:rPr>
              <a:t>8 </a:t>
            </a:r>
            <a:r>
              <a:rPr lang="ru-RU" sz="2400" b="1" dirty="0">
                <a:solidFill>
                  <a:schemeClr val="bg1"/>
                </a:solidFill>
              </a:rPr>
              <a:t>февраля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был </a:t>
            </a:r>
            <a:r>
              <a:rPr lang="ru-RU" sz="2400" b="1" dirty="0">
                <a:solidFill>
                  <a:schemeClr val="bg1"/>
                </a:solidFill>
              </a:rPr>
              <a:t>издан указ о развитии науки в российском государстве, </a:t>
            </a:r>
            <a:r>
              <a:rPr lang="ru-RU" sz="2400" b="1" dirty="0" smtClean="0">
                <a:solidFill>
                  <a:schemeClr val="bg1"/>
                </a:solidFill>
              </a:rPr>
              <a:t>благодаря </a:t>
            </a:r>
            <a:r>
              <a:rPr lang="ru-RU" sz="2400" b="1" dirty="0">
                <a:solidFill>
                  <a:schemeClr val="bg1"/>
                </a:solidFill>
              </a:rPr>
              <a:t>чему появилась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первая </a:t>
            </a:r>
            <a:r>
              <a:rPr lang="ru-RU" sz="2400" b="1" dirty="0">
                <a:solidFill>
                  <a:schemeClr val="bg1"/>
                </a:solidFill>
              </a:rPr>
              <a:t>Академия наук и художеств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algn="r"/>
            <a:r>
              <a:rPr lang="ru-RU" sz="2400" b="1" dirty="0">
                <a:solidFill>
                  <a:schemeClr val="bg1"/>
                </a:solidFill>
              </a:rPr>
              <a:t>К 275-летию со дня основания Академии было решено учредить праздник «День российской науки», учитывая роль выдающихся открытий и труд великих умов человечества для развития государства и общества в целом.</a:t>
            </a:r>
          </a:p>
        </p:txBody>
      </p:sp>
    </p:spTree>
    <p:extLst>
      <p:ext uri="{BB962C8B-B14F-4D97-AF65-F5344CB8AC3E}">
        <p14:creationId xmlns:p14="http://schemas.microsoft.com/office/powerpoint/2010/main" val="38119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991" y="0"/>
            <a:ext cx="48825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Григорий Перельман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9045" r="2428"/>
          <a:stretch/>
        </p:blipFill>
        <p:spPr>
          <a:xfrm>
            <a:off x="228600" y="686760"/>
            <a:ext cx="1714501" cy="227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090738" y="851625"/>
            <a:ext cx="35242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Выдающийся математик современности. Доказал теорему Пуанкаре – одну из семи задач тысячелетия (2002 год</a:t>
            </a:r>
            <a:r>
              <a:rPr lang="ru-RU" sz="2400" b="1" dirty="0" smtClean="0">
                <a:solidFill>
                  <a:schemeClr val="bg1"/>
                </a:solidFill>
              </a:rPr>
              <a:t>).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450" y="2928937"/>
            <a:ext cx="8072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Андрей Гейм и Константин </a:t>
            </a:r>
            <a:r>
              <a:rPr lang="ru-RU" sz="3600" b="1" dirty="0" smtClean="0">
                <a:solidFill>
                  <a:schemeClr val="bg1"/>
                </a:solidFill>
              </a:rPr>
              <a:t>Новосёлов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8617" t="6758" r="6809" b="35585"/>
          <a:stretch/>
        </p:blipFill>
        <p:spPr>
          <a:xfrm>
            <a:off x="3786183" y="4128384"/>
            <a:ext cx="4586291" cy="2215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85736" y="3441680"/>
            <a:ext cx="37861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Выпускники Московского физико-технического института, удостоены Нобелевской премии (</a:t>
            </a:r>
            <a:r>
              <a:rPr lang="ru-RU" sz="2400" b="1" dirty="0" smtClean="0">
                <a:solidFill>
                  <a:schemeClr val="bg1"/>
                </a:solidFill>
              </a:rPr>
              <a:t>2010г.) за </a:t>
            </a:r>
            <a:r>
              <a:rPr lang="ru-RU" sz="2400" b="1" dirty="0">
                <a:solidFill>
                  <a:schemeClr val="bg1"/>
                </a:solidFill>
              </a:rPr>
              <a:t>передовые исследования графена – материала, с которым связывают будущее электроники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75641" y="0"/>
            <a:ext cx="34628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Михаил Лукин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52938" t="18582" r="1951" b="38722"/>
          <a:stretch/>
        </p:blipFill>
        <p:spPr>
          <a:xfrm>
            <a:off x="6300790" y="192676"/>
            <a:ext cx="2085975" cy="2793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8229600" y="597665"/>
            <a:ext cx="37195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Выпускник Московского физико-технического института. Профессор Гарвардского университета. Доказал, что луч света можно остановить в среде и контролировать с помощью лазера. Эта идея используется для исследований по созданию квантовых компьютеров – следующего этапа технологического развития человечества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987" y="101084"/>
            <a:ext cx="51436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Евгений Касперский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347" r="9315" b="27948"/>
          <a:stretch/>
        </p:blipFill>
        <p:spPr>
          <a:xfrm>
            <a:off x="9344024" y="191770"/>
            <a:ext cx="2514602" cy="3194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76224" y="802064"/>
            <a:ext cx="8867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Известный в мире эксперт в сфере IT-безопасности. Создатель антивирусного программного обеспечения, защищающего от вирусов, троянских, шпионских программ и неизвестных угроз. Вошел в сотню глобальных мыслителей (Global Thinker) по версии американского журнала Foreign Policy (2012 год). Почетный доктор наук Университета Плимута (Великобритания</a:t>
            </a:r>
            <a:r>
              <a:rPr lang="ru-RU" sz="2400" b="1" dirty="0" smtClean="0">
                <a:solidFill>
                  <a:schemeClr val="bg1"/>
                </a:solidFill>
              </a:rPr>
              <a:t>).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6047" y="3072885"/>
            <a:ext cx="40341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Юрий Оганесян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263" t="6835" r="11053" b="3164"/>
          <a:stretch/>
        </p:blipFill>
        <p:spPr>
          <a:xfrm>
            <a:off x="585788" y="3790500"/>
            <a:ext cx="1971676" cy="293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176587" y="5132340"/>
            <a:ext cx="87391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Руководит работами по синтезу новых химических элементов. В 1999-2010 гг. сотрудники его лаборатории обогнали западных коллег, первыми получив 6 сверхтяжелых элементов таблицы Менделеева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399" y="257086"/>
            <a:ext cx="109966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Наука – это сила, дающая прогресс, движение, развитие во всех сферах жизни: медицина, образование, экономика, производство. Достижения ученых выводят человечество на новый уровень жизни, повышая ее качество.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727" t="9772" r="35663" b="34159"/>
          <a:stretch/>
        </p:blipFill>
        <p:spPr>
          <a:xfrm>
            <a:off x="185737" y="1543050"/>
            <a:ext cx="3871913" cy="232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5583" r="9638" b="28429"/>
          <a:stretch/>
        </p:blipFill>
        <p:spPr>
          <a:xfrm>
            <a:off x="4186239" y="4301617"/>
            <a:ext cx="3629024" cy="2384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150" y="4299155"/>
            <a:ext cx="4019551" cy="2401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796" y="1671637"/>
            <a:ext cx="3771043" cy="2514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5713" t="6452" r="21644"/>
          <a:stretch/>
        </p:blipFill>
        <p:spPr>
          <a:xfrm>
            <a:off x="8111134" y="1552378"/>
            <a:ext cx="3890367" cy="2662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12664" t="6422" r="7233" b="5046"/>
          <a:stretch/>
        </p:blipFill>
        <p:spPr>
          <a:xfrm>
            <a:off x="200025" y="4000500"/>
            <a:ext cx="3743326" cy="275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29404" y="3315771"/>
            <a:ext cx="2466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Экзаваттные лазеры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488" y="6143625"/>
            <a:ext cx="2764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Космодром Восточный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6475" y="4257675"/>
            <a:ext cx="1626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Экзопротезы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01350" y="6000750"/>
            <a:ext cx="780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Су-57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72700" y="1671638"/>
            <a:ext cx="1357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Нейросеть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9400" y="3571875"/>
            <a:ext cx="120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Вакцины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375" y="217438"/>
            <a:ext cx="46243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 последние годы увеличилось количество молодых ученых, а в некоторых направлениях вовсе превышает 50%.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Приоритетными </a:t>
            </a:r>
            <a:r>
              <a:rPr lang="ru-RU" sz="2400" b="1" dirty="0">
                <a:solidFill>
                  <a:schemeClr val="bg1"/>
                </a:solidFill>
              </a:rPr>
              <a:t>научными направлениями на сегодняшний день выделяют способы обработки и хранения больших объёмов информации, создание и применение новейших материалов, искусственный интеллект, применение экологически чистых и ресурсосберегающих технологий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965" t="208" b="1"/>
          <a:stretch/>
        </p:blipFill>
        <p:spPr>
          <a:xfrm>
            <a:off x="5472113" y="642938"/>
            <a:ext cx="6322452" cy="577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38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5" y="388887"/>
            <a:ext cx="118062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Наука </a:t>
            </a:r>
            <a:r>
              <a:rPr lang="ru-RU" sz="2400" b="1" dirty="0">
                <a:solidFill>
                  <a:schemeClr val="bg1"/>
                </a:solidFill>
              </a:rPr>
              <a:t>является одной из важнейших форм культуры общества, а ее развитие – важнейшим фактором обновления всех основных сфер жизнедеятельности человека.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Современная </a:t>
            </a:r>
            <a:r>
              <a:rPr lang="ru-RU" sz="2400" b="1" dirty="0">
                <a:solidFill>
                  <a:schemeClr val="bg1"/>
                </a:solidFill>
              </a:rPr>
              <a:t>наука формирует мировоззрение человека, тесно связана с техническим прогрессом, помогает создавать прогнозы развития общества и разрабатывать программы, решающие проблемы, встающие перед человечеством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5" y="2505872"/>
            <a:ext cx="8543925" cy="419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085976" y="2971801"/>
            <a:ext cx="27013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8 февраля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8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4836" y="498813"/>
            <a:ext cx="11110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 1724 года - Императорская академия </a:t>
            </a:r>
            <a:r>
              <a:rPr lang="ru-RU" sz="2400" b="1" dirty="0">
                <a:solidFill>
                  <a:schemeClr val="bg1"/>
                </a:solidFill>
              </a:rPr>
              <a:t>наук и художеств в Санкт-Петербурге. </a:t>
            </a:r>
            <a:r>
              <a:rPr lang="ru-RU" sz="2400" b="1" dirty="0" smtClean="0">
                <a:solidFill>
                  <a:schemeClr val="bg1"/>
                </a:solidFill>
              </a:rPr>
              <a:t>С 1836 </a:t>
            </a:r>
            <a:r>
              <a:rPr lang="ru-RU" sz="2400" b="1" dirty="0">
                <a:solidFill>
                  <a:schemeClr val="bg1"/>
                </a:solidFill>
              </a:rPr>
              <a:t>года </a:t>
            </a:r>
            <a:r>
              <a:rPr lang="ru-RU" sz="2400" b="1" dirty="0" smtClean="0">
                <a:solidFill>
                  <a:schemeClr val="bg1"/>
                </a:solidFill>
              </a:rPr>
              <a:t>- Императорская Санкт-Петербургская академия </a:t>
            </a:r>
            <a:r>
              <a:rPr lang="ru-RU" sz="2400" b="1" dirty="0">
                <a:solidFill>
                  <a:schemeClr val="bg1"/>
                </a:solidFill>
              </a:rPr>
              <a:t>наук, </a:t>
            </a:r>
            <a:r>
              <a:rPr lang="ru-RU" sz="2400" b="1" dirty="0" smtClean="0">
                <a:solidFill>
                  <a:schemeClr val="bg1"/>
                </a:solidFill>
              </a:rPr>
              <a:t>с </a:t>
            </a:r>
            <a:r>
              <a:rPr lang="ru-RU" sz="2400" b="1" dirty="0">
                <a:solidFill>
                  <a:schemeClr val="bg1"/>
                </a:solidFill>
              </a:rPr>
              <a:t>июля 1917 года – </a:t>
            </a:r>
            <a:r>
              <a:rPr lang="ru-RU" sz="2400" b="1" dirty="0" smtClean="0">
                <a:solidFill>
                  <a:schemeClr val="bg1"/>
                </a:solidFill>
              </a:rPr>
              <a:t>Российская академия </a:t>
            </a:r>
            <a:r>
              <a:rPr lang="ru-RU" sz="2400" b="1" dirty="0">
                <a:solidFill>
                  <a:schemeClr val="bg1"/>
                </a:solidFill>
              </a:rPr>
              <a:t>наук, с июля 1925 года – </a:t>
            </a:r>
            <a:r>
              <a:rPr lang="ru-RU" sz="2400" b="1" dirty="0" smtClean="0">
                <a:solidFill>
                  <a:schemeClr val="bg1"/>
                </a:solidFill>
              </a:rPr>
              <a:t>Академия </a:t>
            </a:r>
            <a:r>
              <a:rPr lang="ru-RU" sz="2400" b="1" dirty="0">
                <a:solidFill>
                  <a:schemeClr val="bg1"/>
                </a:solidFill>
              </a:rPr>
              <a:t>наук СССР, с декабря 1991 года – </a:t>
            </a:r>
            <a:r>
              <a:rPr lang="ru-RU" sz="2400" b="1" dirty="0" smtClean="0">
                <a:solidFill>
                  <a:schemeClr val="bg1"/>
                </a:solidFill>
              </a:rPr>
              <a:t>Российская академия </a:t>
            </a:r>
            <a:r>
              <a:rPr lang="ru-RU" sz="2400" b="1" dirty="0">
                <a:solidFill>
                  <a:schemeClr val="bg1"/>
                </a:solidFill>
              </a:rPr>
              <a:t>наук.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508" t="26447" r="39296" b="33325"/>
          <a:stretch/>
        </p:blipFill>
        <p:spPr>
          <a:xfrm>
            <a:off x="463273" y="2543176"/>
            <a:ext cx="6119415" cy="3443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648449" y="2166074"/>
            <a:ext cx="512445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Академия принципиально </a:t>
            </a:r>
            <a:r>
              <a:rPr lang="ru-RU" sz="2400" b="1" dirty="0">
                <a:solidFill>
                  <a:schemeClr val="bg1"/>
                </a:solidFill>
              </a:rPr>
              <a:t>отличалась от зарубежных аналогов, объединяя гимназию и университет. Обучались там талантливые и жаждущие знаний люди независимо от финансового </a:t>
            </a:r>
            <a:r>
              <a:rPr lang="ru-RU" sz="2400" b="1" dirty="0" smtClean="0">
                <a:solidFill>
                  <a:schemeClr val="bg1"/>
                </a:solidFill>
              </a:rPr>
              <a:t>положения, поэтому </a:t>
            </a:r>
            <a:r>
              <a:rPr lang="ru-RU" sz="2400" b="1" dirty="0">
                <a:solidFill>
                  <a:schemeClr val="bg1"/>
                </a:solidFill>
              </a:rPr>
              <a:t>студентами могли стать даже простолюдины.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За </a:t>
            </a:r>
            <a:r>
              <a:rPr lang="ru-RU" sz="2400" b="1" dirty="0">
                <a:solidFill>
                  <a:schemeClr val="bg1"/>
                </a:solidFill>
              </a:rPr>
              <a:t>хорошую учебу они награждались царской милостью и получали жалование за свой труд.</a:t>
            </a:r>
          </a:p>
        </p:txBody>
      </p:sp>
    </p:spTree>
    <p:extLst>
      <p:ext uri="{BB962C8B-B14F-4D97-AF65-F5344CB8AC3E}">
        <p14:creationId xmlns:p14="http://schemas.microsoft.com/office/powerpoint/2010/main" val="348381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975" y="451574"/>
            <a:ext cx="11296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Наша страна дала миру множество уникальных имен и научных открытий, которые сыграли большую роль в развитии человеческой цивилизации.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М</a:t>
            </a:r>
            <a:r>
              <a:rPr lang="ru-RU" sz="2400" b="1" dirty="0">
                <a:solidFill>
                  <a:schemeClr val="bg1"/>
                </a:solidFill>
              </a:rPr>
              <a:t>. Ломоносов, К. Циолковский, И. Павлов, Д. Менделеев и многие выдающиеся ученые, перевернувшие мир своими достижениями.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884" t="26179" r="5168" b="25247"/>
          <a:stretch/>
        </p:blipFill>
        <p:spPr>
          <a:xfrm>
            <a:off x="271461" y="2300288"/>
            <a:ext cx="11737030" cy="4229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7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0610" y="115372"/>
            <a:ext cx="50610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Михаил Ломоносов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51" y="1185863"/>
            <a:ext cx="3893571" cy="5514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300663" y="1183452"/>
            <a:ext cx="55435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Сделал немало открытий в разных областях науки, в частности, впервые сформулировал всеобщий закон сохранения материи и движения (1760 год), создал молекулярно-кинетическую теорию тепла, основал науку о стекле. Разработал проект первого в России классического университета – Московского университета (1755 год</a:t>
            </a:r>
            <a:r>
              <a:rPr lang="ru-RU" sz="2400" b="1" dirty="0" smtClean="0">
                <a:solidFill>
                  <a:schemeClr val="bg1"/>
                </a:solidFill>
              </a:rPr>
              <a:t>).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497" y="128588"/>
            <a:ext cx="5152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Николай Лобачевский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5739" y="717501"/>
            <a:ext cx="64722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Создал геометрию Лобачевского (1829 год), позднее признанную полноценной альтернативой геометрии Евклида. Выпускник Казанского университета, в котором впоследствии преподавал и был его ректором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81" y="2786063"/>
            <a:ext cx="2779395" cy="3942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394" t="4869" r="11105" b="8630"/>
          <a:stretch/>
        </p:blipFill>
        <p:spPr>
          <a:xfrm>
            <a:off x="8115301" y="3057525"/>
            <a:ext cx="2475230" cy="3629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893630" y="115372"/>
            <a:ext cx="50529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Пафнутий Чебышев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48450" y="771436"/>
            <a:ext cx="53673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Совершил несколько выдающихся открытий в математике и механике. Создал более 40 механизмов, многие из которых используются в современном автостроении при создании приборов.</a:t>
            </a:r>
          </a:p>
        </p:txBody>
      </p:sp>
    </p:spTree>
    <p:extLst>
      <p:ext uri="{BB962C8B-B14F-4D97-AF65-F5344CB8AC3E}">
        <p14:creationId xmlns:p14="http://schemas.microsoft.com/office/powerpoint/2010/main" val="26556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87150" y="201096"/>
            <a:ext cx="49512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Софья Ковалевская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9099" y="913151"/>
            <a:ext cx="7038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Сделала ряд математических открытий. За работу о вращении твердого тела (1888 год) получила премию Шведской королевской академии наук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175" y="271463"/>
            <a:ext cx="3481387" cy="4923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625272" y="2058470"/>
            <a:ext cx="514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Александр Столетов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8259" t="13738" r="14543" b="29054"/>
          <a:stretch/>
        </p:blipFill>
        <p:spPr>
          <a:xfrm>
            <a:off x="4829176" y="2857500"/>
            <a:ext cx="3168956" cy="381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14326" y="2756239"/>
            <a:ext cx="44862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Работал в области электромагнетизма, оптики и молекулярной физики. Создал первый фотоэлемент – прибор, преобразующий энергию фотонов в электричество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0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8161" y="229672"/>
            <a:ext cx="53870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Дмитрий Менделеев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7648" y="997714"/>
            <a:ext cx="117395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Открыл фундаментальный закон естествознания – периодический закон химических элементов (1869 год). Выявленная им система позволила классифицировать существующие и предугадать появление новых химических элементов и их свойств. Открытие признано величайшим событием в истории материаловедения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8 февраля 1834 года – его День рождения.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1797" t="19360" r="39766" b="17693"/>
          <a:stretch/>
        </p:blipFill>
        <p:spPr>
          <a:xfrm>
            <a:off x="7229476" y="2814638"/>
            <a:ext cx="4114799" cy="378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22" y="2983297"/>
            <a:ext cx="5399703" cy="3717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62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41537" y="201097"/>
            <a:ext cx="45012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Александр Попов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4076" t="4583" r="9744" b="26666"/>
          <a:stretch/>
        </p:blipFill>
        <p:spPr>
          <a:xfrm>
            <a:off x="289645" y="285751"/>
            <a:ext cx="3239367" cy="414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771900" y="974676"/>
            <a:ext cx="81295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Одним из первых нашел практическое применение электромагнитных волн, в том числе для радиосвязи. Создал совершенный для своего времени вариант радиоприемника (1895 год</a:t>
            </a:r>
            <a:r>
              <a:rPr lang="ru-RU" sz="2400" b="1" dirty="0" smtClean="0">
                <a:solidFill>
                  <a:schemeClr val="bg1"/>
                </a:solidFill>
              </a:rPr>
              <a:t>).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03800" y="2544246"/>
            <a:ext cx="51996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Александр Бутлеров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8136" t="10417" r="12963" b="9791"/>
          <a:stretch/>
        </p:blipFill>
        <p:spPr>
          <a:xfrm>
            <a:off x="9077323" y="2339776"/>
            <a:ext cx="3000377" cy="43039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1874" y="3313451"/>
            <a:ext cx="55006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Создал теорию химического строения органических веществ. Выпускник Казанского университета. Преподавал в Санкт-Петербургском университете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1456</Words>
  <Application>Microsoft Office PowerPoint</Application>
  <PresentationFormat>Широкоэкранный</PresentationFormat>
  <Paragraphs>105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8 февраля –  ДЕНЬ РОССИЙСКОЙ НАУКИ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РОССИЙСКОЙ НАУКИ</dc:title>
  <dc:creator>Учитель</dc:creator>
  <cp:lastModifiedBy>Учитель</cp:lastModifiedBy>
  <cp:revision>48</cp:revision>
  <dcterms:created xsi:type="dcterms:W3CDTF">2023-02-02T14:45:28Z</dcterms:created>
  <dcterms:modified xsi:type="dcterms:W3CDTF">2023-02-02T21:34:36Z</dcterms:modified>
</cp:coreProperties>
</file>