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5" r:id="rId6"/>
    <p:sldId id="260" r:id="rId7"/>
    <p:sldId id="261" r:id="rId8"/>
    <p:sldId id="263" r:id="rId9"/>
    <p:sldId id="268" r:id="rId10"/>
    <p:sldId id="264" r:id="rId11"/>
    <p:sldId id="270" r:id="rId12"/>
    <p:sldId id="269" r:id="rId13"/>
    <p:sldId id="262" r:id="rId14"/>
    <p:sldId id="266" r:id="rId15"/>
    <p:sldId id="273" r:id="rId16"/>
    <p:sldId id="267" r:id="rId17"/>
    <p:sldId id="272" r:id="rId18"/>
    <p:sldId id="274" r:id="rId19"/>
    <p:sldId id="271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86535" autoAdjust="0"/>
  </p:normalViewPr>
  <p:slideViewPr>
    <p:cSldViewPr snapToGrid="0">
      <p:cViewPr varScale="1">
        <p:scale>
          <a:sx n="61" d="100"/>
          <a:sy n="61" d="100"/>
        </p:scale>
        <p:origin x="99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D42269-DDF2-4DE2-8B94-6B822A82D2FE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9BF2DF-9DF9-4DF0-A065-74C9CCC4B52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2289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19BF2DF-9DF9-4DF0-A065-74C9CCC4B524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161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611625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0752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7180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447437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37522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4510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09122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00083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545481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3413238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893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52A02E-F328-418F-886B-451CE2F15526}" type="datetimeFigureOut">
              <a:rPr lang="ru-RU" smtClean="0"/>
              <a:t>27.01.2023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6E7001-4B6E-4FED-894C-F18BD663A77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6157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00051" y="1371600"/>
            <a:ext cx="11258550" cy="2081213"/>
          </a:xfrm>
        </p:spPr>
        <p:txBody>
          <a:bodyPr>
            <a:normAutofit/>
          </a:bodyPr>
          <a:lstStyle/>
          <a:p>
            <a:r>
              <a:rPr lang="ru-RU" sz="6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2 февраля – 80-летие Победы</a:t>
            </a:r>
            <a:br>
              <a:rPr lang="ru-RU" sz="6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</a:br>
            <a:r>
              <a:rPr lang="ru-RU" sz="6600" b="1" dirty="0" smtClean="0">
                <a:ln w="6600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в Сталинградской битве</a:t>
            </a:r>
            <a:endParaRPr lang="ru-RU" sz="6600" b="1" dirty="0">
              <a:ln w="6600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610225" y="4873625"/>
            <a:ext cx="6262687" cy="1655762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Разговоры о важном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5 «Б» класс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Классный руководитель Ангелова Т.Н.</a:t>
            </a:r>
            <a:endParaRPr lang="ru-RU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997514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1925" y="134035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Сентябрь — ноябрь 1942 года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700963" y="203418"/>
            <a:ext cx="4200525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Переход от оборонительного этапа к этапу наступления. Советские войска под командованием генералов Чуйкова В.И. (62-я армия) и Шумилова М.С. (64-я армия) отражают около 700 вражеских атак.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Уже в ходе оборонительного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сражения советское командование стало сосредоточивать силы для перехода в контрнаступление, подготовка к которому завершилась в середине ноября.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686910"/>
            <a:ext cx="8244723" cy="5171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11891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52188" y="264651"/>
            <a:ext cx="442351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«Дом Павлова»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912773" y="514695"/>
            <a:ext cx="2879834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Сержант Яков Федотович Павлов вместе со своими немногочисленными товарищами захватил у немцев и почти два месяца оборонял дом недалеко от набережной.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Дом, у которого нашли могилу сотни солдат вермахта, потом так и назвали — «Дом Павлова».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4435" y="1002248"/>
            <a:ext cx="8022820" cy="5729630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819807" y="1576580"/>
            <a:ext cx="82296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Солдаты (</a:t>
            </a:r>
            <a:r>
              <a:rPr lang="ru-RU" sz="4000" b="1" dirty="0" smtClean="0">
                <a:solidFill>
                  <a:srgbClr val="FF0000"/>
                </a:solidFill>
              </a:rPr>
              <a:t>25</a:t>
            </a:r>
            <a:r>
              <a:rPr lang="ru-RU" sz="2800" b="1" dirty="0" smtClean="0">
                <a:solidFill>
                  <a:srgbClr val="FF0000"/>
                </a:solidFill>
              </a:rPr>
              <a:t> человек) </a:t>
            </a:r>
          </a:p>
          <a:p>
            <a:r>
              <a:rPr lang="ru-RU" sz="2800" b="1" dirty="0" smtClean="0">
                <a:solidFill>
                  <a:srgbClr val="FF0000"/>
                </a:solidFill>
              </a:rPr>
              <a:t>держали оборону на протяжении </a:t>
            </a:r>
            <a:r>
              <a:rPr lang="ru-RU" sz="4400" b="1" dirty="0" smtClean="0">
                <a:solidFill>
                  <a:srgbClr val="FF0000"/>
                </a:solidFill>
              </a:rPr>
              <a:t>58</a:t>
            </a:r>
            <a:r>
              <a:rPr lang="ru-RU" sz="2800" b="1" dirty="0" smtClean="0">
                <a:solidFill>
                  <a:srgbClr val="FF0000"/>
                </a:solidFill>
              </a:rPr>
              <a:t> дней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05247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49524" y="989866"/>
            <a:ext cx="466582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72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Высота 102</a:t>
            </a:r>
            <a:endParaRPr lang="ru-RU" sz="72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819698" y="362607"/>
            <a:ext cx="4193628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Боевые действия на Мамаевом кургане велись с сентября 1942 года по январь 1943 года, битва за Мамаев курган продолжалась 135 дней. </a:t>
            </a:r>
            <a:r>
              <a:rPr lang="ru-RU" sz="2400" b="1" dirty="0">
                <a:solidFill>
                  <a:schemeClr val="bg1"/>
                </a:solidFill>
              </a:rPr>
              <a:t>Э</a:t>
            </a:r>
            <a:r>
              <a:rPr lang="ru-RU" sz="2400" b="1" dirty="0" smtClean="0">
                <a:solidFill>
                  <a:schemeClr val="bg1"/>
                </a:solidFill>
              </a:rPr>
              <a:t>та возвышенность в центральной части города обозначалась как высота 102. Именно благодаря своему стратегическому положению эта высота стала ключевой в битве за Сталинград.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Битва за Мамаев курган стала одним из самых длительных и ожесточённых сражений обороны Сталинграда.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9914" y="2446872"/>
            <a:ext cx="6180500" cy="4174646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5765742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655" y="1576552"/>
            <a:ext cx="7682106" cy="528144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352097" y="0"/>
            <a:ext cx="455097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19 — 20 ноября </a:t>
            </a:r>
          </a:p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1942 года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049407" y="126124"/>
            <a:ext cx="28693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Проведение военных операций «Уран», «Малый Сатурн», «Кольцо», уничтожение окруженной группировки войск противника. 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39111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94442" y="268043"/>
            <a:ext cx="6096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Декабрь — февраль 1943 года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772400" y="196520"/>
            <a:ext cx="4020207" cy="637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12 декабря немецкое командование предприняло попытку деблокировать окруженные войска ударом из района поселка Котельниково, но эта попытка не увенчалась успехом.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 16 декабря развернулось наступление советских войск на Среднем Дону.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К концу декабря 1942 года враг был разгромлен перед внешним фронтом окружения, его остатки были отброшены на 150-200 километров.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118" y="1852449"/>
            <a:ext cx="6674068" cy="5005551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2076533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94341" y="327713"/>
            <a:ext cx="4612609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ПОТЕРИ СТОРОН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57503" y="1041023"/>
            <a:ext cx="4172608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/>
              <a:t>В период </a:t>
            </a:r>
          </a:p>
          <a:p>
            <a:r>
              <a:rPr lang="ru-RU" sz="2400" b="1" dirty="0" smtClean="0"/>
              <a:t>Сталинградской битвы немцы и их союзники (итальянцы, румыны, венгры, хорваты) потеряли </a:t>
            </a:r>
          </a:p>
          <a:p>
            <a:r>
              <a:rPr lang="ru-RU" sz="2400" b="1" dirty="0" smtClean="0"/>
              <a:t>около 1,5 млн человек.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7409794" y="299573"/>
            <a:ext cx="45562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Потери Красной Армии составили </a:t>
            </a:r>
          </a:p>
          <a:p>
            <a:pPr algn="r"/>
            <a:r>
              <a:rPr lang="ru-RU" sz="3200" b="1" dirty="0" smtClean="0">
                <a:solidFill>
                  <a:srgbClr val="FF0000"/>
                </a:solidFill>
              </a:rPr>
              <a:t>1 129 619 человек.</a:t>
            </a:r>
            <a:endParaRPr lang="ru-RU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59795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78372" y="173449"/>
            <a:ext cx="461929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Главные итоги </a:t>
            </a:r>
          </a:p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Сталинградской </a:t>
            </a:r>
          </a:p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битвы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961586" y="474179"/>
            <a:ext cx="395714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1. Начало коренного перелома в Великой Отечественной войне в пользу Советской армии.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2. Переход стратегической инициативы к советскому командованию.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3. Весь мир усомнился в непобедимости фашистской армии.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4. Германия уходит с Кавказа и дискредитирована перед союзниками.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5. От вторжения в СССР отказались Япония и Турция </a:t>
            </a:r>
            <a:endParaRPr 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85729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056179" y="536056"/>
            <a:ext cx="379949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Под Сталинградом решалась судьба не только Второй мировой войны — решалась судьба всей цивилизации.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Слово «Сталинград» стало синонимом победы.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Битва на Волге вдохновляла миллионы людей в оккупированных странах на мощное сопротивление.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Красная Армия доказала, что она одна может разбить гитлеровскую Германию.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69272" y="280417"/>
            <a:ext cx="5530873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СТАЛИНГРАД — </a:t>
            </a:r>
          </a:p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СИНОНИМ ПОБЕДЫ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39103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3171" y="1986455"/>
            <a:ext cx="8016617" cy="29854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6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80-летие Победы </a:t>
            </a:r>
          </a:p>
          <a:p>
            <a:pPr algn="ctr"/>
            <a:r>
              <a:rPr lang="ru-RU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в Сталинградской битве</a:t>
            </a:r>
          </a:p>
          <a:p>
            <a:pPr algn="ctr"/>
            <a:r>
              <a:rPr lang="ru-RU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17 июля 1942 г. – 2 февраля 1943 г.</a:t>
            </a:r>
          </a:p>
          <a:p>
            <a:pPr algn="ctr"/>
            <a:r>
              <a:rPr lang="ru-RU" sz="4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СТАЛИНГРАД – символ ПОБЕДЫ</a:t>
            </a:r>
            <a:endParaRPr lang="ru-RU" sz="4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564370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965"/>
            <a:ext cx="12192001" cy="685896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420740" y="2086494"/>
            <a:ext cx="7392409" cy="2585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2 февраля 1943 года </a:t>
            </a:r>
          </a:p>
          <a:p>
            <a:pPr algn="ctr"/>
            <a:r>
              <a:rPr lang="ru-RU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День Победы </a:t>
            </a:r>
          </a:p>
          <a:p>
            <a:pPr algn="ctr"/>
            <a:r>
              <a:rPr lang="ru-RU" sz="54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</a:rPr>
              <a:t>в Сталинградской битве</a:t>
            </a:r>
            <a:endParaRPr lang="ru-RU" sz="5400" b="1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51812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61924" y="138410"/>
            <a:ext cx="575310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chemeClr val="bg1"/>
                </a:solidFill>
              </a:rPr>
              <a:t>Сталинградская битва длилась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с  17 июля 1942 года </a:t>
            </a:r>
          </a:p>
          <a:p>
            <a:r>
              <a:rPr lang="ru-RU" sz="3200" b="1" dirty="0" smtClean="0">
                <a:solidFill>
                  <a:schemeClr val="bg1"/>
                </a:solidFill>
              </a:rPr>
              <a:t>по 2 февраля 1943 года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432206" y="3138117"/>
            <a:ext cx="65151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Сталинградская битва стала одной из самых масштабных военных операций Великой Отечественной войны.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Сражения проходили в переломный момент.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 1943 года представления о непобедимости противника пошатнулись, Советская армия одержала крупные победы.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Сталинградская битва изменила историю и переломила ход всей Второй мировой войны.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76" y="1480706"/>
            <a:ext cx="3603048" cy="555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02419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85750" y="305484"/>
            <a:ext cx="610076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Бои шли </a:t>
            </a:r>
          </a:p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200 дней и ночей</a:t>
            </a:r>
            <a:endParaRPr lang="ru-RU" sz="2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71" y="1528761"/>
            <a:ext cx="8333072" cy="5186364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8815388" y="680175"/>
            <a:ext cx="317182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Площадь Сталинградской битвы составила около 100 тысяч квадратных километров при протяженности фронта от 400 до 850 километров.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 обеих сторон участвовало около 2,1 миллиона человек. Это была самая напряженная схватка во всей мировой истории.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62606" y="2175669"/>
            <a:ext cx="871833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200 дней и ночей Красная Армия перемалывала отборные соединения Германии и её союзников. </a:t>
            </a:r>
          </a:p>
        </p:txBody>
      </p:sp>
    </p:spTree>
    <p:extLst>
      <p:ext uri="{BB962C8B-B14F-4D97-AF65-F5344CB8AC3E}">
        <p14:creationId xmlns:p14="http://schemas.microsoft.com/office/powerpoint/2010/main" val="101005939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57189" y="219760"/>
            <a:ext cx="47863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«Ни шагу назад»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58063" y="171360"/>
            <a:ext cx="4543424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Именно во время Сталинградской битвы, в связи с ее высокой значимостью, был отдан известный приказ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 «ни шагу назад». 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3111" y="2117783"/>
            <a:ext cx="10734186" cy="4740217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33242796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195" t="3468" r="8838" b="6152"/>
          <a:stretch/>
        </p:blipFill>
        <p:spPr>
          <a:xfrm>
            <a:off x="7630511" y="362607"/>
            <a:ext cx="4240924" cy="6164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320564" y="411118"/>
            <a:ext cx="4897821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«Отступать дальше — значит загубить себя и загубить вместе с тем нашу Родину… Отныне железным законом дисциплины для каждого командира, красноармейца, политработника должно явиться требование — ни шагу назад без приказа высшего командования...»</a:t>
            </a:r>
          </a:p>
          <a:p>
            <a:r>
              <a:rPr lang="ru-RU" sz="2400" b="1" dirty="0" smtClean="0">
                <a:solidFill>
                  <a:schemeClr val="bg1"/>
                </a:solidFill>
              </a:rPr>
              <a:t>Из приказа Наркома обороны СССР № 227 «Ни шагу назад» от 28 июля 1942 года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85641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19113" y="419785"/>
            <a:ext cx="6096000" cy="132343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17 июля 1941 года </a:t>
            </a:r>
          </a:p>
          <a:p>
            <a:r>
              <a:rPr lang="ru-RU" sz="40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— 18 ноября 1942 года</a:t>
            </a:r>
            <a:endParaRPr lang="ru-RU" sz="40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534275" y="327364"/>
            <a:ext cx="433863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Бои на дальних и ближних подступах к Сталинграду и оборона города.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 Для наступления на сталинградском направлении из состава немецкой группы армий «Б» была выделена 6-я армия под командованием генерал-полковника Фридриха Паулюса и 4-я танковая армия. </a:t>
            </a:r>
            <a:endParaRPr lang="ru-RU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0953" y="1800225"/>
            <a:ext cx="7012004" cy="490061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716436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61999" y="576947"/>
            <a:ext cx="441007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Июль 1942 года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9272587" y="247174"/>
            <a:ext cx="2643187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Создание Сталинградского фронта. Немецкая армия наносит мощный удар. </a:t>
            </a:r>
          </a:p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22 июля Советские войска несут большие потери и отходят на основной рубеж обороны Сталинграда.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2412" t="37083" r="4743" b="5625"/>
          <a:stretch/>
        </p:blipFill>
        <p:spPr>
          <a:xfrm>
            <a:off x="185736" y="2700337"/>
            <a:ext cx="9301163" cy="3929064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58960263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04962"/>
            <a:ext cx="8160059" cy="525303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6213" y="162610"/>
            <a:ext cx="596741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25 августа 1942 года </a:t>
            </a:r>
          </a:p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— сентябрь 1942 года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734425" y="280125"/>
            <a:ext cx="32385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2400" b="1" dirty="0" smtClean="0">
                <a:solidFill>
                  <a:schemeClr val="bg1"/>
                </a:solidFill>
              </a:rPr>
              <a:t>Начинается битва на подступах к городу, которая переходит в сам город. 23 и 24 августа немецкая авиация предприняла ожесточенную массированную бомбардировку Сталинграда, город был практически превращен в руины. 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355032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77006" y="110359"/>
            <a:ext cx="1073631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chemeClr val="bg1"/>
                </a:solidFill>
              </a:rPr>
              <a:t>  «Город горит.               Чёрный город    и красное небо.           И Волга красная».</a:t>
            </a:r>
            <a:endParaRPr lang="ru-RU" sz="4800" b="1" dirty="0">
              <a:ln w="22225">
                <a:solidFill>
                  <a:srgbClr val="FF0000"/>
                </a:solidFill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33548" y="1525892"/>
            <a:ext cx="44528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 smtClean="0">
                <a:solidFill>
                  <a:schemeClr val="bg1"/>
                </a:solidFill>
              </a:rPr>
              <a:t>(В. Некрасов «В окопах Сталинграда»)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89186" y="1854764"/>
            <a:ext cx="1158765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</a:rPr>
              <a:t>Германская авиация 23 августа нанесла массированный бомбовый удар по городским кварталам. В огне пожарищ погибло более 40 тыс. сталинградцев. Нефть вылилась в Волгу и загорелась. </a:t>
            </a:r>
          </a:p>
          <a:p>
            <a:r>
              <a:rPr lang="ru-RU" sz="2800" b="1" dirty="0" smtClean="0">
                <a:solidFill>
                  <a:schemeClr val="bg1"/>
                </a:solidFill>
              </a:rPr>
              <a:t>Происходящее напоминало настоящий ад.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8701" y="3326525"/>
            <a:ext cx="8885165" cy="3720662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178817710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>
        <p15:prstTrans prst="fractur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423</TotalTime>
  <Words>714</Words>
  <Application>Microsoft Office PowerPoint</Application>
  <PresentationFormat>Широкоэкранный</PresentationFormat>
  <Paragraphs>82</Paragraphs>
  <Slides>19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3" baseType="lpstr">
      <vt:lpstr>Arial</vt:lpstr>
      <vt:lpstr>Calibri</vt:lpstr>
      <vt:lpstr>Calibri Light</vt:lpstr>
      <vt:lpstr>Тема Office</vt:lpstr>
      <vt:lpstr>2 февраля – 80-летие Победы  в Сталинградской битве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 февраля – 80-летие Победы  в Сталинградской битве</dc:title>
  <dc:creator>Учитель</dc:creator>
  <cp:lastModifiedBy>Учитель</cp:lastModifiedBy>
  <cp:revision>31</cp:revision>
  <dcterms:created xsi:type="dcterms:W3CDTF">2023-01-27T12:07:36Z</dcterms:created>
  <dcterms:modified xsi:type="dcterms:W3CDTF">2023-01-27T19:11:08Z</dcterms:modified>
</cp:coreProperties>
</file>