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7" r:id="rId3"/>
    <p:sldId id="266" r:id="rId4"/>
    <p:sldId id="273" r:id="rId5"/>
    <p:sldId id="274" r:id="rId6"/>
    <p:sldId id="275" r:id="rId7"/>
    <p:sldId id="257" r:id="rId8"/>
    <p:sldId id="263" r:id="rId9"/>
    <p:sldId id="268" r:id="rId10"/>
    <p:sldId id="271" r:id="rId11"/>
    <p:sldId id="272" r:id="rId12"/>
    <p:sldId id="258" r:id="rId13"/>
    <p:sldId id="262" r:id="rId14"/>
    <p:sldId id="27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91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0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10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4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3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1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7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1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71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38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8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2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4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6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3BF93D-AB1F-4BEC-BEC8-3B630415CCF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5D3A82-7F81-4658-BE0C-BA167BCC3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69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5460" y="571499"/>
            <a:ext cx="8625789" cy="2580485"/>
          </a:xfrm>
        </p:spPr>
        <p:txBody>
          <a:bodyPr>
            <a:noAutofit/>
          </a:bodyPr>
          <a:lstStyle/>
          <a:p>
            <a:pPr algn="l"/>
            <a:r>
              <a:rPr lang="ru-RU" sz="7200" dirty="0" smtClean="0"/>
              <a:t>ИНФОРМАЦИОННАЯ БЕЗОПАСНОСТЬ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5526" y="4410445"/>
            <a:ext cx="5068074" cy="1405467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400" dirty="0" smtClean="0"/>
              <a:t>Разговоры о важном</a:t>
            </a:r>
          </a:p>
          <a:p>
            <a:pPr algn="l"/>
            <a:r>
              <a:rPr lang="ru-RU" sz="2400" dirty="0" smtClean="0"/>
              <a:t>5 «Б» класс</a:t>
            </a:r>
          </a:p>
          <a:p>
            <a:pPr algn="l"/>
            <a:r>
              <a:rPr lang="ru-RU" sz="2400" dirty="0" smtClean="0"/>
              <a:t>Классный руководитель  </a:t>
            </a:r>
            <a:r>
              <a:rPr lang="ru-RU" sz="2400" dirty="0" smtClean="0"/>
              <a:t>Ангелова Т.Н.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24" t="2650" r="5948" b="-1"/>
          <a:stretch/>
        </p:blipFill>
        <p:spPr>
          <a:xfrm>
            <a:off x="6709719" y="3089189"/>
            <a:ext cx="5362833" cy="360199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613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18" t="3280" r="4924" b="5139"/>
          <a:stretch/>
        </p:blipFill>
        <p:spPr>
          <a:xfrm>
            <a:off x="7846541" y="2446637"/>
            <a:ext cx="4027989" cy="292197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6562" y="1817443"/>
            <a:ext cx="72410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1. Оснастите </a:t>
            </a:r>
            <a:r>
              <a:rPr lang="ru-RU" sz="2000" b="1" dirty="0"/>
              <a:t>свой компьютер современными антивирусными программами; </a:t>
            </a:r>
            <a:endParaRPr lang="ru-RU" sz="2000" b="1" dirty="0" smtClean="0"/>
          </a:p>
          <a:p>
            <a:r>
              <a:rPr lang="ru-RU" sz="2000" b="1" dirty="0" smtClean="0"/>
              <a:t>2. Перед </a:t>
            </a:r>
            <a:r>
              <a:rPr lang="ru-RU" sz="2000" b="1" dirty="0"/>
              <a:t>считыванием с дискет/CD/flash информации, записанной на других компьютерах, всегда проверяйте эти дискеты на наличие вирусов, запуская антивирусные программы своего компьютера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3. При </a:t>
            </a:r>
            <a:r>
              <a:rPr lang="ru-RU" sz="2000" b="1" dirty="0"/>
              <a:t>переносе на свой компьютер файлов в архивированном виде проверяйте их сразу же после разархивации на жестком диске, ограничивая область проверки только вновь записанными файлами. </a:t>
            </a:r>
            <a:endParaRPr lang="ru-RU" sz="2000" b="1" dirty="0" smtClean="0"/>
          </a:p>
          <a:p>
            <a:r>
              <a:rPr lang="ru-RU" sz="2000" b="1" dirty="0"/>
              <a:t>4. Периодически проверяйте на наличие вирусов жесткий диск компьютера, запуская антивирусные программы для тестирования файлов, памяти и системных областей дисков с защищенной от записи дискеты, предварительно загрузив ОС также с защищенной от записи системной дискеты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4908" y="110350"/>
            <a:ext cx="11281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Для </a:t>
            </a:r>
            <a:r>
              <a:rPr lang="ru-RU" sz="2800" b="1" dirty="0"/>
              <a:t>того чтобы не подвергнуть компьютер заражению вирусами и обеспечить надежное хранение информации на дисках, необходимо соблюдать следующие </a:t>
            </a:r>
            <a:r>
              <a:rPr lang="ru-RU" sz="2800" b="1" dirty="0" smtClean="0"/>
              <a:t>правила: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1208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202" y="1628458"/>
            <a:ext cx="70049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5. Всегда </a:t>
            </a:r>
            <a:r>
              <a:rPr lang="ru-RU" sz="2000" b="1" dirty="0"/>
              <a:t>защищайте свои дискеты от записи при работе на других компьютерах, если на них не будет производиться запись информации. Обязательно делайте резервные копии (backup-копии) на внешнем носителе ценной для вас информации. </a:t>
            </a:r>
          </a:p>
          <a:p>
            <a:r>
              <a:rPr lang="ru-RU" sz="2000" b="1" dirty="0" smtClean="0"/>
              <a:t>6. Не </a:t>
            </a:r>
            <a:r>
              <a:rPr lang="ru-RU" sz="2000" b="1" dirty="0"/>
              <a:t>оставляйте в кармане дисковода А: дискеты при включении или перезагрузке ОС, чтобы исключить заражение компьютера загрузочными вирусами.</a:t>
            </a:r>
          </a:p>
          <a:p>
            <a:r>
              <a:rPr lang="ru-RU" sz="2000" b="1" dirty="0" smtClean="0"/>
              <a:t>7. Используйте </a:t>
            </a:r>
            <a:r>
              <a:rPr lang="ru-RU" sz="2000" b="1" dirty="0"/>
              <a:t>антивирусные программы для входного контроля всех исполняемых файлов, получаемых из компьютерных сетей. </a:t>
            </a:r>
          </a:p>
          <a:p>
            <a:r>
              <a:rPr lang="ru-RU" sz="2000" b="1" dirty="0" smtClean="0"/>
              <a:t>8. Покупайте </a:t>
            </a:r>
            <a:r>
              <a:rPr lang="ru-RU" sz="2000" b="1" dirty="0"/>
              <a:t>дистрибутивные копии ПО у официальных продавцов, чем бесплатно или почти бесплатно копировать их из других источников или покупать пиратские копии. </a:t>
            </a:r>
          </a:p>
          <a:p>
            <a:r>
              <a:rPr lang="ru-RU" sz="2000" b="1" dirty="0" smtClean="0"/>
              <a:t>9. Пользуйтесь </a:t>
            </a:r>
            <a:r>
              <a:rPr lang="ru-RU" sz="2000" b="1" dirty="0"/>
              <a:t>утилитами проверки целостности информации.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437" y="185351"/>
            <a:ext cx="11236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Для </a:t>
            </a:r>
            <a:r>
              <a:rPr lang="ru-RU" sz="2800" b="1" dirty="0"/>
              <a:t>того чтобы не подвергнуть компьютер заражению вирусами и обеспечить надежное хранение информации на дисках, необходимо соблюдать следующие правила: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515" t="2500" r="10581" b="1667"/>
          <a:stretch/>
        </p:blipFill>
        <p:spPr>
          <a:xfrm>
            <a:off x="7376984" y="1787308"/>
            <a:ext cx="4534929" cy="39709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165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7763" y="0"/>
            <a:ext cx="30111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НЕЛЬЗЯ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223" y="1056604"/>
            <a:ext cx="4914362" cy="4637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9087" y="1073528"/>
            <a:ext cx="64674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1. Всем подряд сообщать свою частную информацию (настоящие имя, фамилию, телефон, адрес, номер школы, а также фотографии свои, своей семьи и друзей);</a:t>
            </a:r>
          </a:p>
          <a:p>
            <a:r>
              <a:rPr lang="ru-RU" sz="2400" b="1" dirty="0"/>
              <a:t>2. Открывать вложенные файлы электронной почты, когда не знаешь отправителя;</a:t>
            </a:r>
          </a:p>
          <a:p>
            <a:r>
              <a:rPr lang="ru-RU" sz="2400" b="1" dirty="0"/>
              <a:t>3. Грубить, придираться, оказывать давление - вести себя невежливо и агрессивно;</a:t>
            </a:r>
          </a:p>
          <a:p>
            <a:r>
              <a:rPr lang="ru-RU" sz="2400" b="1" dirty="0"/>
              <a:t>4. Не распоряжайся деньгами твоей семьи без разрешения старших - всегда спрашивай родителей;</a:t>
            </a:r>
          </a:p>
          <a:p>
            <a:r>
              <a:rPr lang="ru-RU" sz="2400" b="1" dirty="0"/>
              <a:t>5. Не встречайся с Интернет-знакомыми в реальной жизни - посоветуйся со взрослым, которому доверяешь.</a:t>
            </a:r>
          </a:p>
        </p:txBody>
      </p:sp>
    </p:spTree>
    <p:extLst>
      <p:ext uri="{BB962C8B-B14F-4D97-AF65-F5344CB8AC3E}">
        <p14:creationId xmlns:p14="http://schemas.microsoft.com/office/powerpoint/2010/main" val="18765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551" y="1286751"/>
            <a:ext cx="5484685" cy="89427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47862" y="143946"/>
            <a:ext cx="4560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ОСТОРОЖНО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6238" y="1473578"/>
            <a:ext cx="609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1. </a:t>
            </a:r>
            <a:r>
              <a:rPr lang="ru-RU" sz="2400" b="1" u="sng" dirty="0"/>
              <a:t>Не все пишут правду</a:t>
            </a:r>
            <a:r>
              <a:rPr lang="ru-RU" sz="2400" b="1" dirty="0"/>
              <a:t>. Читаешь о себе неправду в Интернете - сообщи об этом своим родителям или опекунам;</a:t>
            </a:r>
          </a:p>
          <a:p>
            <a:r>
              <a:rPr lang="ru-RU" sz="2400" b="1" dirty="0"/>
              <a:t>2. Приглашают переписываться, играть, обмениваться - проверь, нет ли подвоха;</a:t>
            </a:r>
          </a:p>
          <a:p>
            <a:r>
              <a:rPr lang="ru-RU" sz="2400" b="1" dirty="0"/>
              <a:t>3. Незаконное копирование файлов в Интернете - воровство;</a:t>
            </a:r>
          </a:p>
          <a:p>
            <a:r>
              <a:rPr lang="ru-RU" sz="2400" b="1" dirty="0"/>
              <a:t>4. Всегда рассказывай взрослым о проблемах в сети - они всегда помогут;</a:t>
            </a:r>
          </a:p>
          <a:p>
            <a:r>
              <a:rPr lang="ru-RU" sz="2400" b="1" dirty="0"/>
              <a:t>5. Используй настройки безопасности и приватности, чтобы не потерять свои аккаунты в соцсетях и других порталах.</a:t>
            </a:r>
          </a:p>
        </p:txBody>
      </p:sp>
    </p:spTree>
    <p:extLst>
      <p:ext uri="{BB962C8B-B14F-4D97-AF65-F5344CB8AC3E}">
        <p14:creationId xmlns:p14="http://schemas.microsoft.com/office/powerpoint/2010/main" val="118505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-35" b="5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236" y="505509"/>
            <a:ext cx="29527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Информационная </a:t>
            </a:r>
            <a:r>
              <a:rPr lang="ru-RU" sz="2400" b="1" dirty="0"/>
              <a:t>безопасность внедрена практически во все сферы человеческой </a:t>
            </a:r>
            <a:r>
              <a:rPr lang="ru-RU" sz="2400" b="1" dirty="0" smtClean="0"/>
              <a:t>жизни</a:t>
            </a:r>
            <a:r>
              <a:rPr lang="ru-RU" sz="2400" b="1" dirty="0"/>
              <a:t>, </a:t>
            </a:r>
            <a:r>
              <a:rPr lang="ru-RU" sz="2400" b="1" dirty="0" smtClean="0"/>
              <a:t>поэтому в современном мире актуальна проблема </a:t>
            </a:r>
            <a:r>
              <a:rPr lang="ru-RU" sz="2400" b="1" dirty="0"/>
              <a:t>защиты информации от постороннего доступа и нежелательных воздействий на </a:t>
            </a:r>
            <a:r>
              <a:rPr lang="ru-RU" sz="2400" b="1" dirty="0" smtClean="0"/>
              <a:t>нее.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7572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359" t="2516" r="1079" b="-1"/>
          <a:stretch/>
        </p:blipFill>
        <p:spPr>
          <a:xfrm>
            <a:off x="6735352" y="1306088"/>
            <a:ext cx="5016844" cy="41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90538" y="135284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u="sng" dirty="0"/>
              <a:t>Информационная безопасность </a:t>
            </a:r>
            <a:r>
              <a:rPr lang="ru-RU" sz="2400" b="1" dirty="0"/>
              <a:t>– это процесс обеспечения конфиденциальности, целостности и доступности информации.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7605" y="156361"/>
            <a:ext cx="11094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6000" b="1" dirty="0" smtClean="0">
                <a:solidFill>
                  <a:srgbClr val="FF0000"/>
                </a:solidFill>
              </a:rPr>
              <a:t>Информационная безопасность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4825" y="2662922"/>
            <a:ext cx="59531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/>
              <a:t>Б</a:t>
            </a:r>
            <a:r>
              <a:rPr lang="ru-RU" sz="2400" b="1" u="sng" dirty="0" smtClean="0"/>
              <a:t>азовые принципы, </a:t>
            </a:r>
            <a:r>
              <a:rPr lang="ru-RU" sz="2400" b="1" u="sng" dirty="0"/>
              <a:t>которые должна обеспечивать информационная безопасность</a:t>
            </a:r>
            <a:r>
              <a:rPr lang="ru-RU" sz="2400" b="1" u="sng" dirty="0" smtClean="0"/>
              <a:t>:</a:t>
            </a:r>
          </a:p>
          <a:p>
            <a:r>
              <a:rPr lang="ru-RU" sz="2400" b="1" dirty="0" smtClean="0"/>
              <a:t>1. целостность </a:t>
            </a:r>
            <a:r>
              <a:rPr lang="ru-RU" sz="2400" b="1" dirty="0"/>
              <a:t>данных — защита от сбоев, ведущих к потере информации, а также зашита от неавторизованного создания или уничтожения данных;</a:t>
            </a:r>
          </a:p>
          <a:p>
            <a:r>
              <a:rPr lang="ru-RU" sz="2400" b="1" dirty="0" smtClean="0"/>
              <a:t>2. конфиденциальность </a:t>
            </a:r>
            <a:r>
              <a:rPr lang="ru-RU" sz="2400" b="1" dirty="0"/>
              <a:t>информации;</a:t>
            </a:r>
          </a:p>
          <a:p>
            <a:r>
              <a:rPr lang="ru-RU" sz="2400" b="1" dirty="0" smtClean="0"/>
              <a:t>3. доступность </a:t>
            </a:r>
            <a:r>
              <a:rPr lang="ru-RU" sz="2400" b="1" dirty="0"/>
              <a:t>информации для всех авторизованных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75720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1970" y="0"/>
            <a:ext cx="9960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Угрозы информационной безопасности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7" t="3228" r="2702" b="4255"/>
          <a:stretch/>
        </p:blipFill>
        <p:spPr>
          <a:xfrm>
            <a:off x="7471791" y="1041057"/>
            <a:ext cx="4426451" cy="341664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937" y="995660"/>
            <a:ext cx="69246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Новое время бросает новые вызовы: </a:t>
            </a:r>
            <a:r>
              <a:rPr lang="ru-RU" sz="2400" b="1" dirty="0" smtClean="0"/>
              <a:t>острые проблемы, как плесень, пускают свои щупальца в коммуникационное пространство </a:t>
            </a:r>
            <a:r>
              <a:rPr lang="ru-RU" sz="2400" b="1" dirty="0"/>
              <a:t>сети </a:t>
            </a:r>
            <a:r>
              <a:rPr lang="ru-RU" sz="2400" b="1" dirty="0" smtClean="0"/>
              <a:t>Интернет:</a:t>
            </a:r>
          </a:p>
          <a:p>
            <a:r>
              <a:rPr lang="ru-RU" sz="2400" b="1" dirty="0" smtClean="0"/>
              <a:t>1. </a:t>
            </a:r>
            <a:r>
              <a:rPr lang="ru-RU" sz="2400" b="1" u="sng" dirty="0" smtClean="0"/>
              <a:t>Кибербуллинг</a:t>
            </a:r>
            <a:r>
              <a:rPr lang="ru-RU" sz="2400" b="1" dirty="0" smtClean="0"/>
              <a:t> (травля)</a:t>
            </a:r>
          </a:p>
          <a:p>
            <a:r>
              <a:rPr lang="ru-RU" sz="2400" b="1" dirty="0" smtClean="0"/>
              <a:t>2. </a:t>
            </a:r>
            <a:r>
              <a:rPr lang="ru-RU" sz="2400" b="1" u="sng" dirty="0" smtClean="0"/>
              <a:t>Скулшутинг</a:t>
            </a:r>
            <a:r>
              <a:rPr lang="ru-RU" sz="2400" b="1" dirty="0" smtClean="0"/>
              <a:t> (стрельба и подстрекательство к ней)</a:t>
            </a:r>
          </a:p>
          <a:p>
            <a:r>
              <a:rPr lang="ru-RU" sz="2400" b="1" dirty="0" smtClean="0"/>
              <a:t>3. </a:t>
            </a:r>
            <a:r>
              <a:rPr lang="ru-RU" sz="2400" b="1" u="sng" dirty="0" smtClean="0"/>
              <a:t>Суицидальные сообщества </a:t>
            </a:r>
            <a:r>
              <a:rPr lang="ru-RU" sz="2400" b="1" dirty="0" smtClean="0"/>
              <a:t>(доведение до суицида)</a:t>
            </a:r>
          </a:p>
          <a:p>
            <a:r>
              <a:rPr lang="ru-RU" sz="2400" b="1" dirty="0" smtClean="0"/>
              <a:t>4. </a:t>
            </a:r>
            <a:r>
              <a:rPr lang="ru-RU" sz="2400" b="1" u="sng" dirty="0" smtClean="0"/>
              <a:t>Интернет-истерия и </a:t>
            </a:r>
            <a:r>
              <a:rPr lang="ru-RU" sz="2400" b="1" u="sng" dirty="0"/>
              <a:t>рискованное поведение </a:t>
            </a:r>
            <a:r>
              <a:rPr lang="ru-RU" sz="2400" b="1" dirty="0"/>
              <a:t>(острая психологическая зависимость от виртуальной поддержки - жажда лайков, которая, в свою очередь, формирует «подиумное мышление», суть которого звучит так: «событие имело место в моей жизни только в том случае, если про него написано в соцсети».</a:t>
            </a:r>
          </a:p>
        </p:txBody>
      </p:sp>
    </p:spTree>
    <p:extLst>
      <p:ext uri="{BB962C8B-B14F-4D97-AF65-F5344CB8AC3E}">
        <p14:creationId xmlns:p14="http://schemas.microsoft.com/office/powerpoint/2010/main" val="14920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4981" y="115371"/>
            <a:ext cx="9960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/>
              <a:t>Угрозы информационной безопасности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9021" y="1244083"/>
            <a:ext cx="69890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5. </a:t>
            </a:r>
            <a:r>
              <a:rPr lang="ru-RU" sz="2400" b="1" u="sng" dirty="0"/>
              <a:t>Фишинг </a:t>
            </a:r>
            <a:r>
              <a:rPr lang="ru-RU" sz="2400" b="1" dirty="0"/>
              <a:t>(мошенничество, </a:t>
            </a:r>
            <a:r>
              <a:rPr lang="ru-RU" sz="2400" b="1" dirty="0" smtClean="0"/>
              <a:t>входит в группу </a:t>
            </a:r>
            <a:r>
              <a:rPr lang="ru-RU" sz="2400" b="1" dirty="0"/>
              <a:t>технологических угроз “Вредоносное ПО</a:t>
            </a:r>
            <a:r>
              <a:rPr lang="ru-RU" sz="2400" b="1" dirty="0" smtClean="0"/>
              <a:t>”. Примерно </a:t>
            </a:r>
            <a:r>
              <a:rPr lang="ru-RU" sz="2400" b="1" dirty="0"/>
              <a:t>половина всех зафиксированных в минувшем году онлайн-преступлений были совершены посредством фишинговых технологий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6</a:t>
            </a:r>
            <a:r>
              <a:rPr lang="ru-RU" sz="2400" b="1" dirty="0"/>
              <a:t>. </a:t>
            </a:r>
            <a:r>
              <a:rPr lang="ru-RU" sz="2400" b="1" u="sng" dirty="0" smtClean="0"/>
              <a:t>Овершэринг</a:t>
            </a:r>
            <a:r>
              <a:rPr lang="ru-RU" sz="2400" b="1" dirty="0" smtClean="0"/>
              <a:t> (</a:t>
            </a:r>
            <a:r>
              <a:rPr lang="ru-RU" sz="2400" b="1" dirty="0"/>
              <a:t>Всё, что выложено в сети Интернет — выложено навсегда и для всех. Все, что человек пишет даже в виде “подзамочного” поста или личного сообщения можно найти даже годы спустя - поэтому следует предельно внимательно относиться к тому, что ребенок сообщает о себе, и что сообщают о нём его </a:t>
            </a:r>
            <a:r>
              <a:rPr lang="ru-RU" sz="2400" b="1" dirty="0" smtClean="0"/>
              <a:t>сверстники, угроза излишней откровенности в Сети)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862" t="5003" r="12913" b="10891"/>
          <a:stretch/>
        </p:blipFill>
        <p:spPr>
          <a:xfrm>
            <a:off x="7500938" y="787650"/>
            <a:ext cx="3900487" cy="57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0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697" y="1216402"/>
            <a:ext cx="111680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7. </a:t>
            </a:r>
            <a:r>
              <a:rPr lang="ru-RU" sz="2400" b="1" dirty="0" smtClean="0"/>
              <a:t> </a:t>
            </a:r>
            <a:r>
              <a:rPr lang="ru-RU" sz="2400" b="1" u="sng" dirty="0" smtClean="0"/>
              <a:t>АУЕ </a:t>
            </a:r>
            <a:r>
              <a:rPr lang="ru-RU" sz="2400" b="1" u="sng" dirty="0"/>
              <a:t>(квазикриминальная субкультура, ЗАПРЕЩЕНО НА ТЕРРИТОРИИ РФ)</a:t>
            </a:r>
          </a:p>
          <a:p>
            <a:r>
              <a:rPr lang="ru-RU" sz="2400" b="1" dirty="0" smtClean="0"/>
              <a:t>17 </a:t>
            </a:r>
            <a:r>
              <a:rPr lang="ru-RU" sz="2400" b="1" dirty="0"/>
              <a:t>августа Верховный суд России признал международное общественное движение АУЕ экстремистской организацией. После решения Верховного суда участие в деятельности этого неформального движения может подпадать под уголовную ответственность, предусмотренную ст. 282.2 УК РФ за организацию или участие в деятельности организации, в отношении которой действует вступившее в силу решение суда о запрете ее деятельности в связи с осуществлением экстремистской деятельности, а также за склонение, вербовку или иное вовлечение в деятельность такой организации</a:t>
            </a:r>
            <a:r>
              <a:rPr lang="ru-RU" sz="2400" b="1" dirty="0" smtClean="0"/>
              <a:t>.</a:t>
            </a:r>
          </a:p>
          <a:p>
            <a:r>
              <a:rPr lang="ru-RU" sz="2400" b="1" dirty="0"/>
              <a:t>АУЕ в своем изначальном виде задумывался и реализовывался как некая «криминальная пионерия» — кадровый резерв для бандитов и воров, создавших в начале 90-х годов на Дальнем Востоке что-то вроде криминального государства. «Государство» это, впрочем, довольно быстро прекратило своё существование, а вот АУЕ как социально-культурное искажение оказалось очень живучим.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0" y="126060"/>
            <a:ext cx="1035800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9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3592" y="0"/>
            <a:ext cx="74216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8.</a:t>
            </a:r>
            <a:r>
              <a:rPr lang="ru-RU" sz="2400" b="1" u="sng" dirty="0" smtClean="0"/>
              <a:t> Груминг </a:t>
            </a:r>
            <a:r>
              <a:rPr lang="ru-RU" sz="2400" b="1" dirty="0"/>
              <a:t>(сетевая педофилия, находят ребенка, страдающего от одиночества, убеждают его в том, что он - особенный и уникальный, но его просто никто не понимает. В ход идут манипуляции, прикладные психологические инструменты и даже специальная литература - есть даже «специальные» сказки, которые работают на эту же задачу</a:t>
            </a:r>
            <a:r>
              <a:rPr lang="ru-RU" sz="2400" b="1" dirty="0" smtClean="0"/>
              <a:t>.)</a:t>
            </a:r>
          </a:p>
          <a:p>
            <a:r>
              <a:rPr lang="ru-RU" sz="2400" b="1" dirty="0" smtClean="0"/>
              <a:t>9. </a:t>
            </a:r>
            <a:r>
              <a:rPr lang="ru-RU" sz="2400" b="1" u="sng" dirty="0" smtClean="0"/>
              <a:t>Секты, экстремизм</a:t>
            </a:r>
            <a:r>
              <a:rPr lang="ru-RU" sz="2400" b="1" dirty="0"/>
              <a:t> </a:t>
            </a:r>
            <a:r>
              <a:rPr lang="ru-RU" sz="2400" b="1" dirty="0" smtClean="0"/>
              <a:t> (молодежные экстремистские организации - </a:t>
            </a:r>
            <a:r>
              <a:rPr lang="ru-RU" sz="2400" b="1" dirty="0"/>
              <a:t>ультраправые националисты (к которым, в том числе, относятся и “скинхеды”) и ультралевые активисты из анархистских </a:t>
            </a:r>
            <a:r>
              <a:rPr lang="ru-RU" sz="2400" b="1" dirty="0" smtClean="0"/>
              <a:t>организаций</a:t>
            </a:r>
            <a:r>
              <a:rPr lang="ru-RU" sz="2400" b="1" dirty="0"/>
              <a:t>;</a:t>
            </a:r>
            <a:r>
              <a:rPr lang="ru-RU" sz="2400" b="1" dirty="0" smtClean="0"/>
              <a:t> ячейки </a:t>
            </a:r>
            <a:r>
              <a:rPr lang="ru-RU" sz="2400" b="1" dirty="0"/>
              <a:t>исламских фундаменталистов, </a:t>
            </a:r>
            <a:r>
              <a:rPr lang="ru-RU" sz="2400" b="1" dirty="0" smtClean="0"/>
              <a:t>тоталитарно-деструктивные секты («Белое братство»)</a:t>
            </a:r>
          </a:p>
          <a:p>
            <a:r>
              <a:rPr lang="ru-RU" sz="2400" b="1" dirty="0"/>
              <a:t>10. </a:t>
            </a:r>
            <a:r>
              <a:rPr lang="ru-RU" sz="2400" b="1" u="sng" dirty="0"/>
              <a:t>Наркоторговля в сети Даркнет </a:t>
            </a:r>
            <a:r>
              <a:rPr lang="ru-RU" sz="2400" b="1" dirty="0"/>
              <a:t>(наркопотребление — самая распространенная из информационных </a:t>
            </a:r>
            <a:r>
              <a:rPr lang="ru-RU" sz="2400" b="1" dirty="0" smtClean="0"/>
              <a:t>угроз, но во </a:t>
            </a:r>
            <a:r>
              <a:rPr lang="ru-RU" sz="2400" b="1" dirty="0"/>
              <a:t>всех отношениях </a:t>
            </a:r>
            <a:r>
              <a:rPr lang="ru-RU" sz="2400" b="1" dirty="0" smtClean="0"/>
              <a:t>худшая - вовлечение </a:t>
            </a:r>
            <a:r>
              <a:rPr lang="ru-RU" sz="2400" b="1" dirty="0"/>
              <a:t>ребенка </a:t>
            </a:r>
            <a:r>
              <a:rPr lang="ru-RU" sz="2400" b="1" dirty="0" smtClean="0"/>
              <a:t>в наркоторговлю.)</a:t>
            </a:r>
          </a:p>
          <a:p>
            <a:r>
              <a:rPr lang="ru-RU" sz="2400" b="1" dirty="0" smtClean="0"/>
              <a:t>11. </a:t>
            </a:r>
            <a:r>
              <a:rPr lang="ru-RU" sz="2400" b="1" u="sng" dirty="0"/>
              <a:t>Вредоносное </a:t>
            </a:r>
            <a:r>
              <a:rPr lang="ru-RU" sz="2400" b="1" u="sng" dirty="0" smtClean="0"/>
              <a:t>ПО </a:t>
            </a:r>
            <a:endParaRPr lang="ru-RU" sz="24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7132154" y="114300"/>
            <a:ext cx="48990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400" b="1" dirty="0" smtClean="0"/>
              <a:t>Угрозы</a:t>
            </a:r>
          </a:p>
          <a:p>
            <a:pPr algn="r"/>
            <a:r>
              <a:rPr lang="ru-RU" sz="4400" b="1" dirty="0" smtClean="0"/>
              <a:t> информационной </a:t>
            </a:r>
          </a:p>
          <a:p>
            <a:pPr algn="r"/>
            <a:r>
              <a:rPr lang="ru-RU" sz="4400" b="1" dirty="0" smtClean="0"/>
              <a:t>безопасности</a:t>
            </a:r>
            <a:endParaRPr lang="ru-RU" sz="4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930" t="10417" r="10967" b="6441"/>
          <a:stretch/>
        </p:blipFill>
        <p:spPr>
          <a:xfrm>
            <a:off x="7958138" y="2185987"/>
            <a:ext cx="3957637" cy="405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487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3067" y="214312"/>
            <a:ext cx="392447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800" b="1" dirty="0"/>
              <a:t>В</a:t>
            </a:r>
            <a:r>
              <a:rPr lang="ru-RU" sz="4800" b="1" dirty="0" smtClean="0"/>
              <a:t>редоносное </a:t>
            </a:r>
            <a:endParaRPr lang="ru-RU" sz="4800" b="1" dirty="0" smtClean="0"/>
          </a:p>
          <a:p>
            <a:pPr algn="r"/>
            <a:r>
              <a:rPr lang="ru-RU" sz="4800" b="1" dirty="0" smtClean="0"/>
              <a:t>п</a:t>
            </a:r>
            <a:r>
              <a:rPr lang="ru-RU" sz="4800" b="1" dirty="0" smtClean="0"/>
              <a:t>рограммное</a:t>
            </a:r>
          </a:p>
          <a:p>
            <a:pPr algn="r"/>
            <a:r>
              <a:rPr lang="ru-RU" sz="4800" b="1" dirty="0" smtClean="0"/>
              <a:t> обеспечение 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2668" y="3145604"/>
            <a:ext cx="6876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/>
              <a:t>сетевые черви, 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классические файловые вирусы,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троянские </a:t>
            </a:r>
            <a:r>
              <a:rPr lang="ru-RU" sz="2800" dirty="0" smtClean="0"/>
              <a:t>программы, 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хакерские утилиты,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прочие </a:t>
            </a:r>
            <a:r>
              <a:rPr lang="ru-RU" sz="2800" dirty="0" smtClean="0"/>
              <a:t>программы, наносящие заведомый вред компьютеру, на котором они запускаются на выполнение, или другим компьютерам в сети.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446" t="3422" r="4275" b="8469"/>
          <a:stretch/>
        </p:blipFill>
        <p:spPr>
          <a:xfrm>
            <a:off x="7006063" y="2828925"/>
            <a:ext cx="5028774" cy="372586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481" b="50235"/>
          <a:stretch/>
        </p:blipFill>
        <p:spPr>
          <a:xfrm>
            <a:off x="349512" y="142875"/>
            <a:ext cx="5579801" cy="30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9" y="2886076"/>
            <a:ext cx="5317267" cy="354484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1925" y="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/>
              <a:t>Советы по безопасности работы в общедоступных сетях Wi-fi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29364" y="458897"/>
            <a:ext cx="532923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/>
              <a:t>1. Не передавай свою личную информацию через общедоступные Wi-Fi сети. Работая в них, желательно не вводить пароли доступа, логины и какие-то номера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pPr algn="r"/>
            <a:r>
              <a:rPr lang="ru-RU" sz="2000" b="1" dirty="0"/>
              <a:t>2. Используй и обновляй антивирусные </a:t>
            </a:r>
            <a:r>
              <a:rPr lang="ru-RU" sz="2000" b="1" dirty="0" smtClean="0"/>
              <a:t>программы. </a:t>
            </a:r>
          </a:p>
          <a:p>
            <a:pPr algn="r"/>
            <a:r>
              <a:rPr lang="ru-RU" sz="2000" b="1" dirty="0" smtClean="0"/>
              <a:t>3</a:t>
            </a:r>
            <a:r>
              <a:rPr lang="ru-RU" sz="2000" b="1" dirty="0"/>
              <a:t>. При использовании Wi-Fi отключи функцию "Общий доступ к файлам и принтерам". </a:t>
            </a:r>
            <a:endParaRPr lang="ru-RU" sz="2000" b="1" dirty="0" smtClean="0"/>
          </a:p>
          <a:p>
            <a:pPr algn="r"/>
            <a:r>
              <a:rPr lang="ru-RU" sz="2000" b="1" dirty="0" smtClean="0"/>
              <a:t>4</a:t>
            </a:r>
            <a:r>
              <a:rPr lang="ru-RU" sz="2000" b="1" dirty="0"/>
              <a:t>. Не используй публичный WI-FI для передачи личных данных, например для выхода в социальные сети или в электронную почту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pPr algn="r"/>
            <a:r>
              <a:rPr lang="ru-RU" sz="2000" b="1" dirty="0"/>
              <a:t>5. Используй только защищенное соединение через HTTPS, а не HTTP, т.е. при наборе веб-адреса вводи именно "https</a:t>
            </a:r>
            <a:r>
              <a:rPr lang="ru-RU" sz="2000" b="1" dirty="0" smtClean="0"/>
              <a:t>://";</a:t>
            </a:r>
            <a:endParaRPr lang="ru-RU" sz="2000" b="1" dirty="0"/>
          </a:p>
          <a:p>
            <a:pPr algn="r"/>
            <a:r>
              <a:rPr lang="ru-RU" sz="2000" b="1" dirty="0"/>
              <a:t>6. В мобильном телефоне отключи функцию "Подключение к Wi-Fi автоматически". Не допускай автоматического подключения устройства к сетям Wi-Fi без твоего согласия.</a:t>
            </a:r>
          </a:p>
        </p:txBody>
      </p:sp>
    </p:spTree>
    <p:extLst>
      <p:ext uri="{BB962C8B-B14F-4D97-AF65-F5344CB8AC3E}">
        <p14:creationId xmlns:p14="http://schemas.microsoft.com/office/powerpoint/2010/main" val="167343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7149" t="3244" r="5647" b="11531"/>
          <a:stretch/>
        </p:blipFill>
        <p:spPr>
          <a:xfrm>
            <a:off x="6280708" y="2458609"/>
            <a:ext cx="5787899" cy="38182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7506658" y="101085"/>
            <a:ext cx="45516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000" b="1" dirty="0"/>
              <a:t>Основные советы </a:t>
            </a:r>
            <a:endParaRPr lang="ru-RU" sz="4000" b="1" dirty="0" smtClean="0"/>
          </a:p>
          <a:p>
            <a:pPr algn="r"/>
            <a:r>
              <a:rPr lang="ru-RU" sz="4000" b="1" dirty="0" smtClean="0"/>
              <a:t>по </a:t>
            </a:r>
            <a:r>
              <a:rPr lang="ru-RU" sz="4000" b="1" dirty="0"/>
              <a:t>безопасности </a:t>
            </a:r>
            <a:endParaRPr lang="ru-RU" sz="4000" b="1" dirty="0" smtClean="0"/>
          </a:p>
          <a:p>
            <a:pPr algn="r"/>
            <a:r>
              <a:rPr lang="ru-RU" sz="4000" b="1" dirty="0" smtClean="0"/>
              <a:t>в </a:t>
            </a:r>
            <a:r>
              <a:rPr lang="ru-RU" sz="4000" b="1" dirty="0"/>
              <a:t>социальных сетях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614" y="389513"/>
            <a:ext cx="60721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1. Ограничь список </a:t>
            </a:r>
            <a:r>
              <a:rPr lang="ru-RU" sz="2000" b="1" dirty="0" smtClean="0"/>
              <a:t>друзей, исключи случайных </a:t>
            </a:r>
            <a:r>
              <a:rPr lang="ru-RU" sz="2000" b="1" dirty="0"/>
              <a:t>и незнакомых людей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r>
              <a:rPr lang="ru-RU" sz="2000" b="1" dirty="0"/>
              <a:t>2. Защищай свою частную жизнь. Не указывай пароли, телефоны, адреса, дату твоего рождения и другую личную информацию. </a:t>
            </a:r>
            <a:endParaRPr lang="ru-RU" sz="2000" b="1" dirty="0" smtClean="0"/>
          </a:p>
          <a:p>
            <a:r>
              <a:rPr lang="ru-RU" sz="2000" b="1" dirty="0" smtClean="0"/>
              <a:t>3</a:t>
            </a:r>
            <a:r>
              <a:rPr lang="ru-RU" sz="2000" b="1" dirty="0"/>
              <a:t>. Защищай свою репутацию </a:t>
            </a:r>
            <a:r>
              <a:rPr lang="ru-RU" sz="2000" b="1" dirty="0" smtClean="0"/>
              <a:t>Подумай</a:t>
            </a:r>
            <a:r>
              <a:rPr lang="ru-RU" sz="2000" b="1" dirty="0"/>
              <a:t>, прежде чем что-то опубликовать, написать и загрузить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r>
              <a:rPr lang="ru-RU" sz="2000" b="1" dirty="0"/>
              <a:t>4. Если ты говоришь с людьми, которых не знаешь, не используй свое реальное имя и другую личную информации: имя, место жительства, место учебы и прочее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r>
              <a:rPr lang="ru-RU" sz="2000" b="1" dirty="0"/>
              <a:t>5. Избегай размещения фотографий в Интернете, где ты изображен на местности, по которой можно определить твое местоположение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r>
              <a:rPr lang="ru-RU" sz="2000" b="1" dirty="0"/>
              <a:t>6. При регистрации в социальной сети необходимо использовать сложные пароли, состоящие из букв и цифр и с количеством знаков не менее 8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r>
              <a:rPr lang="ru-RU" sz="2000" b="1" dirty="0"/>
              <a:t>7. Для социальной сети, почты и других сайтов необходимо использовать разные пароли. </a:t>
            </a:r>
          </a:p>
        </p:txBody>
      </p:sp>
    </p:spTree>
    <p:extLst>
      <p:ext uri="{BB962C8B-B14F-4D97-AF65-F5344CB8AC3E}">
        <p14:creationId xmlns:p14="http://schemas.microsoft.com/office/powerpoint/2010/main" val="117809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472</TotalTime>
  <Words>1335</Words>
  <Application>Microsoft Office PowerPoint</Application>
  <PresentationFormat>Широкоэкранный</PresentationFormat>
  <Paragraphs>78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Небеса</vt:lpstr>
      <vt:lpstr>ИНФОРМАЦИОННАЯ 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Опасные программы и явления цифровой с</dc:title>
  <dc:creator>Учитель</dc:creator>
  <cp:lastModifiedBy>Учитель</cp:lastModifiedBy>
  <cp:revision>63</cp:revision>
  <dcterms:created xsi:type="dcterms:W3CDTF">2021-12-16T11:32:46Z</dcterms:created>
  <dcterms:modified xsi:type="dcterms:W3CDTF">2023-01-25T23:31:53Z</dcterms:modified>
</cp:coreProperties>
</file>