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5" r:id="rId3"/>
    <p:sldId id="276" r:id="rId4"/>
    <p:sldId id="262" r:id="rId5"/>
    <p:sldId id="264" r:id="rId6"/>
    <p:sldId id="265" r:id="rId7"/>
    <p:sldId id="266" r:id="rId8"/>
    <p:sldId id="267" r:id="rId9"/>
    <p:sldId id="263" r:id="rId10"/>
    <p:sldId id="268" r:id="rId11"/>
    <p:sldId id="261" r:id="rId12"/>
    <p:sldId id="269" r:id="rId13"/>
    <p:sldId id="270" r:id="rId14"/>
    <p:sldId id="259" r:id="rId15"/>
    <p:sldId id="271" r:id="rId16"/>
    <p:sldId id="257" r:id="rId17"/>
    <p:sldId id="274" r:id="rId18"/>
    <p:sldId id="272" r:id="rId19"/>
    <p:sldId id="273" r:id="rId20"/>
    <p:sldId id="258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F33F-38FA-4B5A-BC78-1D05928D2AB7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2444-9EDC-4A71-B32B-97BDCF7C92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8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F33F-38FA-4B5A-BC78-1D05928D2AB7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2444-9EDC-4A71-B32B-97BDCF7C92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67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F33F-38FA-4B5A-BC78-1D05928D2AB7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2444-9EDC-4A71-B32B-97BDCF7C92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54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F33F-38FA-4B5A-BC78-1D05928D2AB7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2444-9EDC-4A71-B32B-97BDCF7C92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78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F33F-38FA-4B5A-BC78-1D05928D2AB7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2444-9EDC-4A71-B32B-97BDCF7C92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44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F33F-38FA-4B5A-BC78-1D05928D2AB7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2444-9EDC-4A71-B32B-97BDCF7C92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20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F33F-38FA-4B5A-BC78-1D05928D2AB7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2444-9EDC-4A71-B32B-97BDCF7C92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60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F33F-38FA-4B5A-BC78-1D05928D2AB7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2444-9EDC-4A71-B32B-97BDCF7C92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25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F33F-38FA-4B5A-BC78-1D05928D2AB7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2444-9EDC-4A71-B32B-97BDCF7C92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71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F33F-38FA-4B5A-BC78-1D05928D2AB7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2444-9EDC-4A71-B32B-97BDCF7C92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55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F33F-38FA-4B5A-BC78-1D05928D2AB7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D2444-9EDC-4A71-B32B-97BDCF7C92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68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3F33F-38FA-4B5A-BC78-1D05928D2AB7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D2444-9EDC-4A71-B32B-97BDCF7C92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408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1" t="5833" r="72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442913" y="1414463"/>
            <a:ext cx="11430000" cy="2095500"/>
          </a:xfrm>
        </p:spPr>
        <p:txBody>
          <a:bodyPr/>
          <a:lstStyle/>
          <a:p>
            <a:r>
              <a:rPr lang="ru-RU" sz="67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/>
              </a:rPr>
              <a:t>27 января – ДЕНЬ ВОИНСКОЙ СЛАВЫ РОССИИ</a:t>
            </a:r>
            <a:endParaRPr lang="ru-RU" dirty="0">
              <a:ln w="22225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409575" y="4887913"/>
            <a:ext cx="6191250" cy="1655762"/>
          </a:xfrm>
        </p:spPr>
        <p:txBody>
          <a:bodyPr/>
          <a:lstStyle/>
          <a:p>
            <a:pPr lvl="0"/>
            <a:r>
              <a:rPr lang="ru-RU" sz="2800" b="1" dirty="0">
                <a:solidFill>
                  <a:prstClr val="white"/>
                </a:solidFill>
              </a:rPr>
              <a:t>Разговоры о важном</a:t>
            </a:r>
          </a:p>
          <a:p>
            <a:pPr lvl="0"/>
            <a:r>
              <a:rPr lang="ru-RU" sz="2800" b="1" dirty="0">
                <a:solidFill>
                  <a:prstClr val="white"/>
                </a:solidFill>
              </a:rPr>
              <a:t>5 «Б» класс</a:t>
            </a:r>
          </a:p>
          <a:p>
            <a:pPr lvl="0"/>
            <a:r>
              <a:rPr lang="ru-RU" sz="2800" b="1" dirty="0">
                <a:solidFill>
                  <a:prstClr val="white"/>
                </a:solidFill>
              </a:rPr>
              <a:t>Классный руководитель Ангелова Т.Н.</a:t>
            </a:r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27555" t="14500" r="37445" b="36999"/>
          <a:stretch/>
        </p:blipFill>
        <p:spPr>
          <a:xfrm>
            <a:off x="6586538" y="3162298"/>
            <a:ext cx="4000500" cy="369570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04479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0" y="1267121"/>
            <a:ext cx="116109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Летом 1942 года по дну Ладожского озера был проложен трубопровод для снабжения Ленинграда горючим, осенью — энергетический кабель</a:t>
            </a:r>
            <a:r>
              <a:rPr lang="ru-RU" sz="2800" b="1" dirty="0" smtClean="0">
                <a:solidFill>
                  <a:schemeClr val="bg1"/>
                </a:solidFill>
              </a:rPr>
              <a:t>. Ленинградцы не сдавались!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993" t="1720" r="-117" b="436"/>
          <a:stretch/>
        </p:blipFill>
        <p:spPr>
          <a:xfrm>
            <a:off x="114300" y="3500438"/>
            <a:ext cx="11963400" cy="335756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1728788" y="300038"/>
            <a:ext cx="91360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Прорыв энергетической блокады</a:t>
            </a:r>
            <a:endParaRPr lang="ru-RU" sz="4800" b="1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073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249" y="2743201"/>
            <a:ext cx="4691099" cy="3128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85750" y="153592"/>
            <a:ext cx="7158037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В городе, несмотря на блокаду, продолжалась культурная, интеллектуальная жизнь. В марте дала «Сильву» Музыкальная комедия Ленинграда. </a:t>
            </a:r>
            <a:r>
              <a:rPr lang="ru-RU" sz="2800" b="1" dirty="0" smtClean="0">
                <a:solidFill>
                  <a:schemeClr val="bg1"/>
                </a:solidFill>
              </a:rPr>
              <a:t>Летом </a:t>
            </a:r>
            <a:r>
              <a:rPr lang="ru-RU" sz="2800" b="1" dirty="0">
                <a:solidFill>
                  <a:schemeClr val="bg1"/>
                </a:solidFill>
              </a:rPr>
              <a:t>1942 года были открыты некоторые учебные заведения, театры и кинотеатры; состоялись даже несколько джазовых </a:t>
            </a:r>
            <a:r>
              <a:rPr lang="ru-RU" sz="2800" b="1" dirty="0" smtClean="0">
                <a:solidFill>
                  <a:schemeClr val="bg1"/>
                </a:solidFill>
              </a:rPr>
              <a:t>концертов. Во </a:t>
            </a:r>
            <a:r>
              <a:rPr lang="ru-RU" sz="2800" b="1" dirty="0">
                <a:solidFill>
                  <a:schemeClr val="bg1"/>
                </a:solidFill>
              </a:rPr>
              <a:t>время первого после перерыва концерта 9 августа 1942 г. в филармонии оркестром ленинградского радиокомитета под управлением Карла Элиасберга была впервые исполнена знаменитая Ленинградская Героическая симфония Дмитрия Шостаковича, ставшая музыкальным символом блокады</a:t>
            </a:r>
            <a:r>
              <a:rPr lang="ru-RU" sz="2800" b="1" dirty="0" smtClean="0">
                <a:solidFill>
                  <a:schemeClr val="bg1"/>
                </a:solidFill>
              </a:rPr>
              <a:t>.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72326" y="457201"/>
            <a:ext cx="45480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Ленинград жив!</a:t>
            </a:r>
            <a:endParaRPr lang="ru-RU" sz="4800" b="1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251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0511" y="3590033"/>
            <a:ext cx="1179671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Советскими войсками были </a:t>
            </a:r>
            <a:r>
              <a:rPr lang="ru-RU" sz="2800" b="1" dirty="0">
                <a:solidFill>
                  <a:schemeClr val="bg1"/>
                </a:solidFill>
              </a:rPr>
              <a:t>предприняты четыре попытки разорвать вражеское кольцо. Первая – в сентябре 1941 г.; вторая – в октябре 1941 г.; третья – в начале 1942 г., в ходе общего контрнаступления, которое лишь частично достигло своих целей; четвертая – в августе–сентябре 1942 г. пытались прорвать кольцо блокады, но добились этого лишь в январе 1943 </a:t>
            </a:r>
            <a:r>
              <a:rPr lang="ru-RU" sz="2800" b="1" dirty="0" smtClean="0">
                <a:solidFill>
                  <a:schemeClr val="bg1"/>
                </a:solidFill>
              </a:rPr>
              <a:t>года (операция «Искра»).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Южнее </a:t>
            </a:r>
            <a:r>
              <a:rPr lang="ru-RU" sz="2800" b="1" dirty="0">
                <a:solidFill>
                  <a:schemeClr val="bg1"/>
                </a:solidFill>
              </a:rPr>
              <a:t>Ладожского озера образовался коридор шириной 8‑11 </a:t>
            </a:r>
            <a:r>
              <a:rPr lang="ru-RU" sz="2800" b="1" dirty="0" smtClean="0">
                <a:solidFill>
                  <a:schemeClr val="bg1"/>
                </a:solidFill>
              </a:rPr>
              <a:t>км.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924" y="171305"/>
            <a:ext cx="5614989" cy="355580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/>
          <p:cNvSpPr txBox="1"/>
          <p:nvPr/>
        </p:nvSpPr>
        <p:spPr>
          <a:xfrm>
            <a:off x="163428" y="357187"/>
            <a:ext cx="591950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18 января 1943 года </a:t>
            </a:r>
          </a:p>
          <a:p>
            <a:r>
              <a:rPr lang="ru-RU" sz="4800" b="1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Прорыв фашистской </a:t>
            </a:r>
          </a:p>
          <a:p>
            <a:r>
              <a:rPr lang="ru-RU" sz="4800" b="1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блокады Ленинграда</a:t>
            </a:r>
            <a:endParaRPr lang="ru-RU" sz="4800" b="1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58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9138" y="1790224"/>
            <a:ext cx="458152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По южному берегу Ладоги за 18 дней была построена железная дорога протяженностью 33 километра и возведена переправа через Неву.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r>
              <a:rPr lang="ru-RU" sz="2800" b="1" dirty="0" smtClean="0">
                <a:solidFill>
                  <a:schemeClr val="bg1"/>
                </a:solidFill>
              </a:rPr>
              <a:t>В </a:t>
            </a:r>
            <a:r>
              <a:rPr lang="ru-RU" sz="2800" b="1" dirty="0">
                <a:solidFill>
                  <a:schemeClr val="bg1"/>
                </a:solidFill>
              </a:rPr>
              <a:t>феврале 1943 года по ней в Ленинград пошли поезда с продовольствием, сырьем, боеприпасами.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181" t="-416" r="22231" b="-1"/>
          <a:stretch/>
        </p:blipFill>
        <p:spPr>
          <a:xfrm>
            <a:off x="5529262" y="-28573"/>
            <a:ext cx="6457950" cy="688657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771525" y="385763"/>
            <a:ext cx="43871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Дорога Победы</a:t>
            </a:r>
            <a:endParaRPr lang="ru-RU" sz="4800" b="1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23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2887" y="118883"/>
            <a:ext cx="5343525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Блокада Ленинграда была снята полностью в ходе Ленинградско‑Новгородской операции 1944 года.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r>
              <a:rPr lang="ru-RU" sz="2800" b="1" dirty="0" smtClean="0">
                <a:solidFill>
                  <a:schemeClr val="bg1"/>
                </a:solidFill>
              </a:rPr>
              <a:t>В </a:t>
            </a:r>
            <a:r>
              <a:rPr lang="ru-RU" sz="2800" b="1" dirty="0">
                <a:solidFill>
                  <a:schemeClr val="bg1"/>
                </a:solidFill>
              </a:rPr>
              <a:t>результате мощного наступления советских войск немецкие войска были отброшены от Ленинграда на расстояние 60‑100 км.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r>
              <a:rPr lang="ru-RU" sz="4000" b="1" dirty="0" smtClean="0">
                <a:solidFill>
                  <a:srgbClr val="FF0000"/>
                </a:solidFill>
              </a:rPr>
              <a:t>27 </a:t>
            </a:r>
            <a:r>
              <a:rPr lang="ru-RU" sz="4000" b="1" dirty="0">
                <a:solidFill>
                  <a:srgbClr val="FF0000"/>
                </a:solidFill>
              </a:rPr>
              <a:t>января </a:t>
            </a:r>
            <a:r>
              <a:rPr lang="ru-RU" sz="2800" b="1" dirty="0">
                <a:solidFill>
                  <a:schemeClr val="bg1"/>
                </a:solidFill>
              </a:rPr>
              <a:t>в ознаменование окончательного снятия блокады Ленинграда,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r>
              <a:rPr lang="ru-RU" sz="2800" b="1" dirty="0" smtClean="0">
                <a:solidFill>
                  <a:schemeClr val="bg1"/>
                </a:solidFill>
              </a:rPr>
              <a:t>которая </a:t>
            </a:r>
            <a:r>
              <a:rPr lang="ru-RU" sz="2800" b="1" dirty="0">
                <a:solidFill>
                  <a:schemeClr val="bg1"/>
                </a:solidFill>
              </a:rPr>
              <a:t>продлилась </a:t>
            </a:r>
            <a:r>
              <a:rPr lang="ru-RU" sz="4400" b="1" dirty="0">
                <a:solidFill>
                  <a:srgbClr val="FF0000"/>
                </a:solidFill>
              </a:rPr>
              <a:t>872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дня</a:t>
            </a:r>
            <a:r>
              <a:rPr lang="ru-RU" sz="2800" b="1" dirty="0">
                <a:solidFill>
                  <a:schemeClr val="bg1"/>
                </a:solidFill>
              </a:rPr>
              <a:t>, прогремел праздничный салют.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86501" y="1428750"/>
            <a:ext cx="5182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«Январский гром»</a:t>
            </a:r>
            <a:endParaRPr lang="ru-RU" sz="4800" b="1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250" y="2921051"/>
            <a:ext cx="6816750" cy="408875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62965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277" y="1458525"/>
            <a:ext cx="8099211" cy="539947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33363" y="145196"/>
            <a:ext cx="3895725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В декабре 1941 г. в Ленинграде умерло 53 тыс. человек</a:t>
            </a:r>
            <a:r>
              <a:rPr lang="ru-RU" sz="2800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в январе 1942 г. – более 100 </a:t>
            </a:r>
            <a:r>
              <a:rPr lang="ru-RU" sz="2800" b="1" dirty="0" smtClean="0">
                <a:solidFill>
                  <a:schemeClr val="bg1"/>
                </a:solidFill>
              </a:rPr>
              <a:t>тысяч,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в </a:t>
            </a:r>
            <a:r>
              <a:rPr lang="ru-RU" sz="2800" b="1" dirty="0">
                <a:solidFill>
                  <a:schemeClr val="bg1"/>
                </a:solidFill>
              </a:rPr>
              <a:t>феврале – более 100 </a:t>
            </a:r>
            <a:r>
              <a:rPr lang="ru-RU" sz="2800" b="1" dirty="0" smtClean="0">
                <a:solidFill>
                  <a:schemeClr val="bg1"/>
                </a:solidFill>
              </a:rPr>
              <a:t>тысяч,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в </a:t>
            </a:r>
            <a:r>
              <a:rPr lang="ru-RU" sz="2800" b="1" dirty="0">
                <a:solidFill>
                  <a:schemeClr val="bg1"/>
                </a:solidFill>
              </a:rPr>
              <a:t>марте 1942 г. – около 100 000 </a:t>
            </a:r>
            <a:r>
              <a:rPr lang="ru-RU" sz="2800" b="1" dirty="0" smtClean="0">
                <a:solidFill>
                  <a:schemeClr val="bg1"/>
                </a:solidFill>
              </a:rPr>
              <a:t>человек,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в мае — 50 000 человек,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r>
              <a:rPr lang="ru-RU" sz="2800" b="1" dirty="0" smtClean="0">
                <a:solidFill>
                  <a:schemeClr val="bg1"/>
                </a:solidFill>
              </a:rPr>
              <a:t>в </a:t>
            </a:r>
            <a:r>
              <a:rPr lang="ru-RU" sz="2800" b="1" dirty="0">
                <a:solidFill>
                  <a:schemeClr val="bg1"/>
                </a:solidFill>
              </a:rPr>
              <a:t>июле — 25 000 </a:t>
            </a:r>
            <a:r>
              <a:rPr lang="ru-RU" sz="2800" b="1" dirty="0" smtClean="0">
                <a:solidFill>
                  <a:schemeClr val="bg1"/>
                </a:solidFill>
              </a:rPr>
              <a:t>человек,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в </a:t>
            </a:r>
            <a:r>
              <a:rPr lang="ru-RU" sz="2800" b="1" dirty="0">
                <a:solidFill>
                  <a:schemeClr val="bg1"/>
                </a:solidFill>
              </a:rPr>
              <a:t>сентябре — 7000 </a:t>
            </a:r>
            <a:r>
              <a:rPr lang="ru-RU" sz="2800" b="1" dirty="0" smtClean="0">
                <a:solidFill>
                  <a:schemeClr val="bg1"/>
                </a:solidFill>
              </a:rPr>
              <a:t>человек.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71987" y="271463"/>
            <a:ext cx="65505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ПОМНИМ… СКОРБИМ…</a:t>
            </a:r>
            <a:endParaRPr lang="ru-RU" sz="4800" b="1" dirty="0">
              <a:ln w="1016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85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48112" y="4013537"/>
            <a:ext cx="733901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Без </a:t>
            </a:r>
            <a:r>
              <a:rPr lang="ru-RU" sz="4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воды, без еды и без </a:t>
            </a:r>
            <a:r>
              <a:rPr lang="ru-RU" sz="4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света,</a:t>
            </a:r>
          </a:p>
          <a:p>
            <a:r>
              <a:rPr lang="ru-RU" sz="4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От </a:t>
            </a:r>
            <a:r>
              <a:rPr lang="ru-RU" sz="4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рассвета и вновь до </a:t>
            </a:r>
            <a:r>
              <a:rPr lang="ru-RU" sz="4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рассвета</a:t>
            </a:r>
          </a:p>
          <a:p>
            <a:r>
              <a:rPr lang="ru-RU" sz="4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Четко </a:t>
            </a:r>
            <a:r>
              <a:rPr lang="ru-RU" sz="4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помня: ни шагу </a:t>
            </a:r>
            <a:r>
              <a:rPr lang="ru-RU" sz="4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назад,</a:t>
            </a:r>
          </a:p>
          <a:p>
            <a:r>
              <a:rPr lang="ru-RU" sz="4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Выживал</a:t>
            </a:r>
            <a:r>
              <a:rPr lang="ru-RU" sz="4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, как умел, Ленинград.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0513" y="205472"/>
            <a:ext cx="3124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Поэтесса Лидия Фогель в своем стихотворении «Памяти павших» пишет </a:t>
            </a:r>
            <a:r>
              <a:rPr lang="ru-RU" sz="2800" b="1" dirty="0" smtClean="0">
                <a:solidFill>
                  <a:schemeClr val="bg1"/>
                </a:solidFill>
              </a:rPr>
              <a:t>о страшных блокадных </a:t>
            </a:r>
            <a:r>
              <a:rPr lang="ru-RU" sz="2800" b="1" dirty="0">
                <a:solidFill>
                  <a:schemeClr val="bg1"/>
                </a:solidFill>
              </a:rPr>
              <a:t>днях:</a:t>
            </a:r>
          </a:p>
        </p:txBody>
      </p:sp>
    </p:spTree>
    <p:extLst>
      <p:ext uri="{BB962C8B-B14F-4D97-AF65-F5344CB8AC3E}">
        <p14:creationId xmlns:p14="http://schemas.microsoft.com/office/powerpoint/2010/main" val="127493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90513" y="359509"/>
            <a:ext cx="4995863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Блокада Ленинграда длилась 872 дня с 8 сентября 1941 года и стала </a:t>
            </a:r>
            <a:r>
              <a:rPr lang="ru-RU" sz="2800" b="1" dirty="0" smtClean="0">
                <a:solidFill>
                  <a:schemeClr val="bg1"/>
                </a:solidFill>
              </a:rPr>
              <a:t>самой кровопролитной </a:t>
            </a:r>
            <a:r>
              <a:rPr lang="ru-RU" sz="2800" b="1" dirty="0">
                <a:solidFill>
                  <a:schemeClr val="bg1"/>
                </a:solidFill>
              </a:rPr>
              <a:t>блокадой в истории </a:t>
            </a:r>
            <a:r>
              <a:rPr lang="ru-RU" sz="2800" b="1" dirty="0" smtClean="0">
                <a:solidFill>
                  <a:schemeClr val="bg1"/>
                </a:solidFill>
              </a:rPr>
              <a:t>человечества.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Блокадное </a:t>
            </a:r>
            <a:r>
              <a:rPr lang="ru-RU" sz="2800" b="1" dirty="0">
                <a:solidFill>
                  <a:schemeClr val="bg1"/>
                </a:solidFill>
              </a:rPr>
              <a:t>кольцо было прорвано 18 января 1943 </a:t>
            </a:r>
            <a:r>
              <a:rPr lang="ru-RU" sz="2800" b="1" dirty="0" smtClean="0">
                <a:solidFill>
                  <a:schemeClr val="bg1"/>
                </a:solidFill>
              </a:rPr>
              <a:t>года,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а </a:t>
            </a:r>
            <a:r>
              <a:rPr lang="ru-RU" sz="2800" b="1" dirty="0">
                <a:solidFill>
                  <a:schemeClr val="bg1"/>
                </a:solidFill>
              </a:rPr>
              <a:t>27 января 1944 года блокада Ленинграда была снята полностью.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От голода и обстрелов погибло свыше 641 тысячи жителей (по другим данным, около 1,5 миллионов человек).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0077" t="11857" r="28633" b="16233"/>
          <a:stretch/>
        </p:blipFill>
        <p:spPr>
          <a:xfrm>
            <a:off x="5239080" y="2271467"/>
            <a:ext cx="6952920" cy="458653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123539" y="243959"/>
            <a:ext cx="54890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872</a:t>
            </a:r>
            <a:r>
              <a:rPr lang="ru-RU" sz="115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115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дня</a:t>
            </a:r>
            <a:r>
              <a:rPr lang="ru-RU" sz="115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12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9084" y="3104673"/>
            <a:ext cx="866775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За массовый героизм и мужество в защите Родины в Великой Отечественной войне 1941—1945 гг., проявленные защитниками блокадного Ленинграда, </a:t>
            </a:r>
            <a:endParaRPr lang="ru-RU" sz="3200" b="1" dirty="0" smtClean="0">
              <a:solidFill>
                <a:schemeClr val="bg1"/>
              </a:solidFill>
            </a:endParaRPr>
          </a:p>
          <a:p>
            <a:r>
              <a:rPr lang="ru-RU" sz="3200" b="1" dirty="0" smtClean="0">
                <a:solidFill>
                  <a:schemeClr val="bg1"/>
                </a:solidFill>
              </a:rPr>
              <a:t>согласно </a:t>
            </a:r>
            <a:r>
              <a:rPr lang="ru-RU" sz="3200" b="1" dirty="0">
                <a:solidFill>
                  <a:schemeClr val="bg1"/>
                </a:solidFill>
              </a:rPr>
              <a:t>Указу Президиума Верховного Совета СССР 8 мая 1965 г. городу присвоена высшая степень отличия — звание Город-герой.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57788" y="185737"/>
            <a:ext cx="68017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  <a:t>Ленинград – Город-герой</a:t>
            </a:r>
            <a:endParaRPr lang="ru-RU" sz="4800" dirty="0">
              <a:ln>
                <a:solidFill>
                  <a:srgbClr val="FF0000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5297" t="4951" r="29711" b="-1"/>
          <a:stretch/>
        </p:blipFill>
        <p:spPr>
          <a:xfrm>
            <a:off x="8758237" y="1028700"/>
            <a:ext cx="3057525" cy="58293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591" t="5416" r="4293" b="3542"/>
          <a:stretch/>
        </p:blipFill>
        <p:spPr>
          <a:xfrm>
            <a:off x="506766" y="105788"/>
            <a:ext cx="4122384" cy="3166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9611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7213" y="914311"/>
            <a:ext cx="114014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Федеральным законом "О днях воинской славы и памятных дат России" от 13 марта 1995 года 27 января установлен как День воинской славы России ‑ День снятия блокады города Ленинграда (1944 год</a:t>
            </a:r>
            <a:r>
              <a:rPr lang="ru-RU" sz="2800" b="1" dirty="0" smtClean="0">
                <a:solidFill>
                  <a:schemeClr val="bg1"/>
                </a:solidFill>
              </a:rPr>
              <a:t>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9" y="2228851"/>
            <a:ext cx="11075190" cy="475773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73823" y="157162"/>
            <a:ext cx="112684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</a:rPr>
              <a:t>27 января – День воинской славы России</a:t>
            </a:r>
            <a:r>
              <a:rPr lang="ru-RU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endParaRPr lang="ru-RU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09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287" t="416" r="3538"/>
          <a:stretch/>
        </p:blipFill>
        <p:spPr>
          <a:xfrm>
            <a:off x="0" y="0"/>
            <a:ext cx="1219200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6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1" t="1665" r="-303" b="7501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8613" y="5593883"/>
            <a:ext cx="118633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27 января – ДЕНЬ ВОИНСКОЙ СЛАВЫ </a:t>
            </a:r>
            <a:r>
              <a:rPr lang="ru-RU" sz="4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РОССИИ</a:t>
            </a:r>
            <a:endParaRPr lang="ru-RU" b="1" dirty="0">
              <a:ln w="22225">
                <a:solidFill>
                  <a:srgbClr val="FF0000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450" y="142875"/>
            <a:ext cx="8558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8.09.1941 – 27.01.1944 </a:t>
            </a:r>
            <a:r>
              <a:rPr lang="ru-RU" sz="3600" b="1" dirty="0" smtClean="0">
                <a:solidFill>
                  <a:srgbClr val="FF0000"/>
                </a:solidFill>
              </a:rPr>
              <a:t>гг.</a:t>
            </a:r>
            <a:endParaRPr lang="ru-RU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97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2448"/>
          <a:stretch/>
        </p:blipFill>
        <p:spPr>
          <a:xfrm>
            <a:off x="-1" y="0"/>
            <a:ext cx="12192001" cy="68628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659" y="409529"/>
            <a:ext cx="8285182" cy="10668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2888" y="1337846"/>
            <a:ext cx="5229226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</a:rPr>
              <a:t>8 </a:t>
            </a:r>
            <a:r>
              <a:rPr lang="ru-RU" sz="3200" b="1" dirty="0" smtClean="0">
                <a:solidFill>
                  <a:srgbClr val="FFFF00"/>
                </a:solidFill>
              </a:rPr>
              <a:t>сентября - день </a:t>
            </a:r>
            <a:r>
              <a:rPr lang="ru-RU" sz="3200" b="1" dirty="0">
                <a:solidFill>
                  <a:srgbClr val="FFFF00"/>
                </a:solidFill>
              </a:rPr>
              <a:t>начала </a:t>
            </a:r>
            <a:r>
              <a:rPr lang="ru-RU" sz="3200" b="1" dirty="0" smtClean="0">
                <a:solidFill>
                  <a:srgbClr val="FFFF00"/>
                </a:solidFill>
              </a:rPr>
              <a:t>блокады Ленинграда.</a:t>
            </a:r>
            <a:endParaRPr lang="ru-RU" sz="3200" b="1" dirty="0">
              <a:solidFill>
                <a:srgbClr val="FFFF00"/>
              </a:solidFill>
            </a:endParaRPr>
          </a:p>
          <a:p>
            <a:r>
              <a:rPr lang="ru-RU" sz="2800" b="1" dirty="0" smtClean="0">
                <a:solidFill>
                  <a:srgbClr val="FFFF00"/>
                </a:solidFill>
              </a:rPr>
              <a:t>По </a:t>
            </a:r>
            <a:r>
              <a:rPr lang="ru-RU" sz="2800" b="1" dirty="0">
                <a:solidFill>
                  <a:srgbClr val="FFFF00"/>
                </a:solidFill>
              </a:rPr>
              <a:t>всем расчетам германского командования, Ленинград должен был быть стерт с лица земли, а население города умереть от голода и холода. </a:t>
            </a:r>
            <a:endParaRPr lang="ru-RU" sz="2800" b="1" dirty="0" smtClean="0">
              <a:solidFill>
                <a:srgbClr val="FFFF00"/>
              </a:solidFill>
            </a:endParaRPr>
          </a:p>
          <a:p>
            <a:r>
              <a:rPr lang="ru-RU" sz="2800" b="1" dirty="0" smtClean="0">
                <a:solidFill>
                  <a:srgbClr val="FFFF00"/>
                </a:solidFill>
              </a:rPr>
              <a:t>Стремясь </a:t>
            </a:r>
            <a:r>
              <a:rPr lang="ru-RU" sz="2800" b="1" dirty="0">
                <a:solidFill>
                  <a:srgbClr val="FFFF00"/>
                </a:solidFill>
              </a:rPr>
              <a:t>осуществить этот план, противник вел варварские бомбардировки и артиллерийские обстрелы </a:t>
            </a:r>
            <a:r>
              <a:rPr lang="ru-RU" sz="2800" b="1" dirty="0" smtClean="0">
                <a:solidFill>
                  <a:srgbClr val="FFFF00"/>
                </a:solidFill>
              </a:rPr>
              <a:t>Ленинграда.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849" y="1514475"/>
            <a:ext cx="7114161" cy="534352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75967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0549" y="471488"/>
            <a:ext cx="485298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В блокированном городе оказалось более двух с половиной миллионов жителей, в том числе 400 тысяч </a:t>
            </a:r>
            <a:r>
              <a:rPr lang="ru-RU" sz="2800" b="1" dirty="0" smtClean="0">
                <a:solidFill>
                  <a:schemeClr val="bg1"/>
                </a:solidFill>
              </a:rPr>
              <a:t>детей.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Продовольственных </a:t>
            </a:r>
            <a:r>
              <a:rPr lang="ru-RU" sz="2800" b="1" dirty="0">
                <a:solidFill>
                  <a:schemeClr val="bg1"/>
                </a:solidFill>
              </a:rPr>
              <a:t>запасов было мало, пришлось использовать пищевые суррогаты. С начала введения карточной системы нормы выдачи продовольствия населению Ленинграда неоднократно сокращались.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473" y="1457326"/>
            <a:ext cx="6982527" cy="448627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25276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7651" y="537300"/>
            <a:ext cx="431006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Осень‑зима 1941‑1942 годов ‑ самое страшное время блокады.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r>
              <a:rPr lang="ru-RU" sz="2800" b="1" dirty="0" smtClean="0">
                <a:solidFill>
                  <a:schemeClr val="bg1"/>
                </a:solidFill>
              </a:rPr>
              <a:t>Ранняя </a:t>
            </a:r>
            <a:r>
              <a:rPr lang="ru-RU" sz="2800" b="1" dirty="0">
                <a:solidFill>
                  <a:schemeClr val="bg1"/>
                </a:solidFill>
              </a:rPr>
              <a:t>зима принесла с собой холод ‑ отопления, горячей воды не было, и ленинградцы стали жечь мебель, книги, разбирали на дрова деревянные постройки.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r>
              <a:rPr lang="ru-RU" sz="2800" b="1" dirty="0" smtClean="0">
                <a:solidFill>
                  <a:schemeClr val="bg1"/>
                </a:solidFill>
              </a:rPr>
              <a:t>Транспорт </a:t>
            </a:r>
            <a:r>
              <a:rPr lang="ru-RU" sz="2800" b="1" dirty="0">
                <a:solidFill>
                  <a:schemeClr val="bg1"/>
                </a:solidFill>
              </a:rPr>
              <a:t>стоял.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r>
              <a:rPr lang="ru-RU" sz="2800" b="1" dirty="0" smtClean="0">
                <a:solidFill>
                  <a:schemeClr val="bg1"/>
                </a:solidFill>
              </a:rPr>
              <a:t>От </a:t>
            </a:r>
            <a:r>
              <a:rPr lang="ru-RU" sz="2800" b="1" dirty="0">
                <a:solidFill>
                  <a:schemeClr val="bg1"/>
                </a:solidFill>
              </a:rPr>
              <a:t>дистрофии и холода люди умирали тысячами.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7434" t="17195" r="3029"/>
          <a:stretch/>
        </p:blipFill>
        <p:spPr>
          <a:xfrm>
            <a:off x="4448175" y="1014412"/>
            <a:ext cx="7743825" cy="522922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14349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1711" y="0"/>
            <a:ext cx="5954063" cy="402076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370" y="3048081"/>
            <a:ext cx="5620830" cy="380991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937" t="28001" r="4375" b="4499"/>
          <a:stretch/>
        </p:blipFill>
        <p:spPr>
          <a:xfrm>
            <a:off x="0" y="3521912"/>
            <a:ext cx="6300788" cy="347896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19073" y="190023"/>
            <a:ext cx="632460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Л</a:t>
            </a:r>
            <a:r>
              <a:rPr lang="ru-RU" sz="2800" b="1" dirty="0" smtClean="0">
                <a:solidFill>
                  <a:schemeClr val="bg1"/>
                </a:solidFill>
              </a:rPr>
              <a:t>енинградцы продолжали  трудиться  - работали </a:t>
            </a:r>
            <a:r>
              <a:rPr lang="ru-RU" sz="2800" b="1" dirty="0">
                <a:solidFill>
                  <a:schemeClr val="bg1"/>
                </a:solidFill>
              </a:rPr>
              <a:t>административные учреждения, типографии, поликлиники, детские сады, театры, публичная библиотека, продолжали работу ученые.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r>
              <a:rPr lang="ru-RU" sz="2800" b="1" dirty="0" smtClean="0">
                <a:solidFill>
                  <a:schemeClr val="bg1"/>
                </a:solidFill>
              </a:rPr>
              <a:t>Работали </a:t>
            </a:r>
            <a:r>
              <a:rPr lang="ru-RU" sz="2800" b="1" dirty="0">
                <a:solidFill>
                  <a:schemeClr val="bg1"/>
                </a:solidFill>
              </a:rPr>
              <a:t>13‑14‑летние подростки, заменившие ушедших на фронт отцов.</a:t>
            </a:r>
          </a:p>
        </p:txBody>
      </p:sp>
    </p:spTree>
    <p:extLst>
      <p:ext uri="{BB962C8B-B14F-4D97-AF65-F5344CB8AC3E}">
        <p14:creationId xmlns:p14="http://schemas.microsoft.com/office/powerpoint/2010/main" val="28322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1951" y="804386"/>
            <a:ext cx="409575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В тяжелых условиях блокады трудящиеся города давали фронту вооружение, снаряжение, обмундирование, боеприпасы.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r>
              <a:rPr lang="ru-RU" sz="2800" b="1" dirty="0" smtClean="0">
                <a:solidFill>
                  <a:schemeClr val="bg1"/>
                </a:solidFill>
              </a:rPr>
              <a:t>Из </a:t>
            </a:r>
            <a:r>
              <a:rPr lang="ru-RU" sz="2800" b="1" dirty="0">
                <a:solidFill>
                  <a:schemeClr val="bg1"/>
                </a:solidFill>
              </a:rPr>
              <a:t>населения города было сформировано 10 дивизий народного ополчения, 7 из которых стали кадровыми.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402" y="994749"/>
            <a:ext cx="7879536" cy="519173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90562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4170" y="601146"/>
            <a:ext cx="117901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На </a:t>
            </a:r>
            <a:r>
              <a:rPr lang="ru-RU" sz="2800" b="1" dirty="0">
                <a:solidFill>
                  <a:schemeClr val="bg1"/>
                </a:solidFill>
              </a:rPr>
              <a:t>Ладожском озере 22 ноября началось движение автомашин по ледовой дороге. Эта транспортная магистраль получила название "Дорога жизни". В январе 1942 года движение по зимней дороге уже было постоянным. Немцы бомбили и обстреливали дорогу, но им не удалось остановить движение.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r>
              <a:rPr lang="ru-RU" sz="2800" b="1" dirty="0" smtClean="0">
                <a:solidFill>
                  <a:schemeClr val="bg1"/>
                </a:solidFill>
              </a:rPr>
              <a:t>Но каждая 4-я машина не вернулась из рейса…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90858" y="-113229"/>
            <a:ext cx="54034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"Дорога жизни</a:t>
            </a:r>
            <a:r>
              <a:rPr lang="ru-RU" sz="5400" b="1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" </a:t>
            </a:r>
            <a:endParaRPr lang="ru-RU" sz="5400" b="1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4127" t="9375" r="3167" b="23126"/>
          <a:stretch/>
        </p:blipFill>
        <p:spPr>
          <a:xfrm>
            <a:off x="1371601" y="2992855"/>
            <a:ext cx="9101137" cy="397944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92508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6876" t="20402" r="33789" b="15400"/>
          <a:stretch/>
        </p:blipFill>
        <p:spPr>
          <a:xfrm>
            <a:off x="4423186" y="900112"/>
            <a:ext cx="7343035" cy="537210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33388" y="418623"/>
            <a:ext cx="4181475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Зимой началась эвакуация населения. Первыми вывозили женщин, детей, больных, стариков.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r>
              <a:rPr lang="ru-RU" sz="2800" b="1" dirty="0" smtClean="0">
                <a:solidFill>
                  <a:schemeClr val="bg1"/>
                </a:solidFill>
              </a:rPr>
              <a:t>Всего </a:t>
            </a:r>
            <a:r>
              <a:rPr lang="ru-RU" sz="2800" b="1" dirty="0">
                <a:solidFill>
                  <a:schemeClr val="bg1"/>
                </a:solidFill>
              </a:rPr>
              <a:t>эвакуировали около миллиона человек.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r>
              <a:rPr lang="ru-RU" sz="2800" b="1" dirty="0" smtClean="0">
                <a:solidFill>
                  <a:schemeClr val="bg1"/>
                </a:solidFill>
              </a:rPr>
              <a:t>Весной </a:t>
            </a:r>
            <a:r>
              <a:rPr lang="ru-RU" sz="2800" b="1" dirty="0">
                <a:solidFill>
                  <a:schemeClr val="bg1"/>
                </a:solidFill>
              </a:rPr>
              <a:t>1942 года, когда стало немного легче, ленинградцы начали очищать, убирать город. Нормы выдачи хлеба увеличились.</a:t>
            </a:r>
          </a:p>
        </p:txBody>
      </p:sp>
    </p:spTree>
    <p:extLst>
      <p:ext uri="{BB962C8B-B14F-4D97-AF65-F5344CB8AC3E}">
        <p14:creationId xmlns:p14="http://schemas.microsoft.com/office/powerpoint/2010/main" val="391808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873</Words>
  <Application>Microsoft Office PowerPoint</Application>
  <PresentationFormat>Широкоэкранный</PresentationFormat>
  <Paragraphs>65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Тема Office</vt:lpstr>
      <vt:lpstr>27 января – ДЕНЬ ВОИНСКОЙ СЛАВЫ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27 января – ДЕНЬ ВОИНСКОЙ СЛАВЫ РОССИИ</dc:title>
  <dc:creator>Учитель</dc:creator>
  <cp:lastModifiedBy>Учитель</cp:lastModifiedBy>
  <cp:revision>48</cp:revision>
  <dcterms:created xsi:type="dcterms:W3CDTF">2023-01-11T15:44:43Z</dcterms:created>
  <dcterms:modified xsi:type="dcterms:W3CDTF">2023-01-12T12:31:54Z</dcterms:modified>
</cp:coreProperties>
</file>