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5" r:id="rId7"/>
    <p:sldId id="27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6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03A5-2215-4FF9-A772-668815EE6D4A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A3A8-FB41-4D83-A23F-282EED2817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326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03A5-2215-4FF9-A772-668815EE6D4A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A3A8-FB41-4D83-A23F-282EED2817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472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03A5-2215-4FF9-A772-668815EE6D4A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A3A8-FB41-4D83-A23F-282EED2817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519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03A5-2215-4FF9-A772-668815EE6D4A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A3A8-FB41-4D83-A23F-282EED2817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88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03A5-2215-4FF9-A772-668815EE6D4A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A3A8-FB41-4D83-A23F-282EED2817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114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03A5-2215-4FF9-A772-668815EE6D4A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A3A8-FB41-4D83-A23F-282EED2817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096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03A5-2215-4FF9-A772-668815EE6D4A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A3A8-FB41-4D83-A23F-282EED2817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938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03A5-2215-4FF9-A772-668815EE6D4A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A3A8-FB41-4D83-A23F-282EED2817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938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03A5-2215-4FF9-A772-668815EE6D4A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A3A8-FB41-4D83-A23F-282EED2817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826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03A5-2215-4FF9-A772-668815EE6D4A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A3A8-FB41-4D83-A23F-282EED2817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300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03A5-2215-4FF9-A772-668815EE6D4A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A3A8-FB41-4D83-A23F-282EED2817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899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703A5-2215-4FF9-A772-668815EE6D4A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8A3A8-FB41-4D83-A23F-282EED2817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19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81086" y="457200"/>
            <a:ext cx="9877425" cy="3024188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</a:rPr>
              <a:t>80-летие </a:t>
            </a:r>
            <a:br>
              <a:rPr lang="ru-RU" sz="72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</a:rPr>
            </a:br>
            <a:r>
              <a:rPr lang="ru-RU" sz="72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</a:rPr>
              <a:t>ПРОРЫВА БЛОКАДЫ ЛЕНИНГРАДА</a:t>
            </a:r>
            <a:endParaRPr lang="ru-RU" sz="7200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350" y="4930776"/>
            <a:ext cx="6629400" cy="1655762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Разговоры о важном</a:t>
            </a:r>
          </a:p>
          <a:p>
            <a:r>
              <a:rPr lang="ru-RU" sz="2800" b="1" dirty="0" smtClean="0"/>
              <a:t>5 «Б» класс</a:t>
            </a:r>
          </a:p>
          <a:p>
            <a:r>
              <a:rPr lang="ru-RU" sz="2800" b="1" dirty="0" smtClean="0"/>
              <a:t>Классный руководитель Ангелова Т.Н.</a:t>
            </a:r>
            <a:endParaRPr lang="ru-RU" sz="2800" b="1" dirty="0"/>
          </a:p>
        </p:txBody>
      </p:sp>
      <p:pic>
        <p:nvPicPr>
          <p:cNvPr id="4" name="Микаэл Таривердиев - Мгновения (minu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28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9695" y="258247"/>
            <a:ext cx="116315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Наступательная операция началась 12 января</a:t>
            </a:r>
            <a:endParaRPr lang="ru-RU" sz="4400" b="1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7674" y="1595735"/>
            <a:ext cx="313848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Ударной силой Ленинградского фронта в тех боях была 67-я армия генерала Михаила Духанова, до этого долгие месяцы защищавшая от нападений Дорогу жизни. 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74" y="1280225"/>
            <a:ext cx="8643865" cy="47491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942202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1949" y="1030665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/>
              <a:t>Там, где Нева впадает в Ладогу, расположена важная твердыня — город Шлиссельбург, остававшийся в руках гитлеровцев с сентября 1941 года. Но шлиссельбургская крепость — знаменитый Орешек — всё это время не сдавалась врагу. Там, на острове, держали оборону бойцы НКВД, пограничники, моряки-артиллеристы.</a:t>
            </a:r>
          </a:p>
          <a:p>
            <a:r>
              <a:rPr lang="ru-RU" sz="2400" b="1" dirty="0" smtClean="0"/>
              <a:t>Наконец 15 января 1943 года части Красной армии прорвались к Шлиссельбургу. Начались уличные бои. Через три дня город был полностью очищен от врага. </a:t>
            </a:r>
          </a:p>
          <a:p>
            <a:r>
              <a:rPr lang="ru-RU" sz="2400" b="1" dirty="0" smtClean="0"/>
              <a:t>Этот рывок оказался решающим в наступательной операции. 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486149" y="271463"/>
            <a:ext cx="50720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Крепкий Орешек</a:t>
            </a:r>
            <a:endParaRPr lang="ru-RU" sz="4400" b="1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259" y="1779887"/>
            <a:ext cx="5832232" cy="372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0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5711" y="186809"/>
            <a:ext cx="81462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«Разорвано проклятое кольцо!»</a:t>
            </a:r>
            <a:endParaRPr lang="ru-RU" sz="4400" b="1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6238" y="1046113"/>
            <a:ext cx="433863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К началу 1943 года, в середине второй блокадной зимы, в городе оставалось почти 800 тыс. человек — изможденных, больных, израненных. </a:t>
            </a:r>
          </a:p>
          <a:p>
            <a:r>
              <a:rPr lang="ru-RU" sz="2400" b="1" dirty="0" smtClean="0"/>
              <a:t>Для них день 18 января стал настоящим праздником.</a:t>
            </a:r>
          </a:p>
          <a:p>
            <a:r>
              <a:rPr lang="ru-RU" sz="2400" b="1" dirty="0" smtClean="0"/>
              <a:t>Около полуночи по ленинградскому радио в программе «Последний час» прошло сообщение о прорыве блокады. И сотни людей вышли на улицы, они ликовали, на несколько часов забыв о голоде. 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962" y="1128713"/>
            <a:ext cx="7200899" cy="540067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586539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0524" y="2062847"/>
            <a:ext cx="30384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Прорыв блокады Ленинграда, встреча двух </a:t>
            </a:r>
            <a:r>
              <a:rPr lang="ru-RU" sz="2400" b="1" dirty="0" smtClean="0"/>
              <a:t>фронтов </a:t>
            </a:r>
            <a:r>
              <a:rPr lang="ru-RU" sz="2400" b="1" dirty="0" smtClean="0"/>
              <a:t>Ленинградского и Волховского </a:t>
            </a:r>
          </a:p>
          <a:p>
            <a:r>
              <a:rPr lang="ru-RU" sz="2400" b="1" dirty="0" smtClean="0"/>
              <a:t>18 января 1943 года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96124" y="429697"/>
            <a:ext cx="57048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</a:t>
            </a:r>
            <a:r>
              <a:rPr lang="ru-RU" sz="4400" b="1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стреча двух фронтов </a:t>
            </a:r>
            <a:endParaRPr lang="ru-RU" sz="4400" b="1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862" t="17916" r="7036" b="8334"/>
          <a:stretch/>
        </p:blipFill>
        <p:spPr>
          <a:xfrm>
            <a:off x="3671889" y="1357313"/>
            <a:ext cx="8158162" cy="505777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850695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6236" y="1042095"/>
            <a:ext cx="69389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Отвоевать удалось лишь узкую полоску болотистой земли. </a:t>
            </a:r>
          </a:p>
          <a:p>
            <a:r>
              <a:rPr lang="ru-RU" sz="2400" b="1" dirty="0" smtClean="0"/>
              <a:t>С февраля по апрель части Волховского и Ленинградского фронтов пытались развить успех и продолжали атаковать мгинско-синявинскую группировку вермахта. </a:t>
            </a:r>
          </a:p>
          <a:p>
            <a:r>
              <a:rPr lang="ru-RU" sz="2400" b="1" dirty="0" smtClean="0"/>
              <a:t>Но продвинуться дальше не удалось.</a:t>
            </a:r>
          </a:p>
          <a:p>
            <a:r>
              <a:rPr lang="ru-RU" sz="2400" b="1" dirty="0" smtClean="0"/>
              <a:t>И всё-таки после «Искры» положение дел под Ленинградом изменилось. Восстановилась сухопутная связь осажденного города со страной. Восстановилось дыхание Ленинграда, укрепилась вера в Победу. К весне 1943 года сломить ее было уже невозможно. </a:t>
            </a:r>
          </a:p>
          <a:p>
            <a:r>
              <a:rPr lang="ru-RU" sz="2400" b="1" dirty="0" smtClean="0"/>
              <a:t>А главное — в город пошло продовольствие, и тысячи людей смогли избежать голодной смерти.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19786" y="229672"/>
            <a:ext cx="79383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</a:t>
            </a:r>
            <a:r>
              <a:rPr lang="ru-RU" sz="4400" b="1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город пошло продовольствие</a:t>
            </a:r>
            <a:endParaRPr lang="ru-RU" sz="4400" b="1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631" t="727" r="19233"/>
          <a:stretch/>
        </p:blipFill>
        <p:spPr>
          <a:xfrm>
            <a:off x="7186612" y="1243013"/>
            <a:ext cx="4898818" cy="504348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47580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4618" y="972622"/>
            <a:ext cx="40404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Дорога Победы</a:t>
            </a:r>
            <a:endParaRPr lang="ru-RU" sz="4400" b="1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848" y="3380125"/>
            <a:ext cx="1159668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На следующий день после прорыва блокады, 19 января 1943 года, в освобожденном Шлиссельбурге началось строительство новой железнодорожной трассы, которую назовут Дорогой Победы. </a:t>
            </a:r>
          </a:p>
          <a:p>
            <a:r>
              <a:rPr lang="ru-RU" sz="2400" b="1" dirty="0" smtClean="0"/>
              <a:t>33 км из Шлиссельбурга до Полян. Из них 8 км — по прифронтовым районам. </a:t>
            </a:r>
          </a:p>
          <a:p>
            <a:r>
              <a:rPr lang="ru-RU" sz="2400" b="1" dirty="0" smtClean="0"/>
              <a:t>Приказ был строг: дорогу нужно было построить за три недели. Это и в мирное время немыслимо, а зимой, в прифронтовых условиях от строителей требовались нечеловеческие усилия. </a:t>
            </a:r>
          </a:p>
          <a:p>
            <a:r>
              <a:rPr lang="ru-RU" sz="2400" b="1" dirty="0" smtClean="0"/>
              <a:t>А они не просто успели, но на три дня перевыполнили план. </a:t>
            </a:r>
          </a:p>
          <a:p>
            <a:r>
              <a:rPr lang="ru-RU" sz="2400" b="1" dirty="0" smtClean="0"/>
              <a:t>7 февраля в Ленинград пришел первый поезд с продовольствием. 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1219" b="17291"/>
          <a:stretch/>
        </p:blipFill>
        <p:spPr>
          <a:xfrm>
            <a:off x="5787574" y="-185737"/>
            <a:ext cx="5442401" cy="367504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88342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9110" y="1356420"/>
            <a:ext cx="542448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Битва за Ленинград продолжалась. Почти год ушел на подготовку решительного удара по немецким позициям и полного снятия блокады. </a:t>
            </a:r>
          </a:p>
          <a:p>
            <a:r>
              <a:rPr lang="ru-RU" sz="2400" b="1" dirty="0" smtClean="0"/>
              <a:t>Последний артиллерийский удар по Ленинграду немцы нанесли 22 января 1944 года. </a:t>
            </a:r>
          </a:p>
          <a:p>
            <a:r>
              <a:rPr lang="ru-RU" sz="2400" b="1" dirty="0" smtClean="0"/>
              <a:t>В январе 1943 года маховик наступательных операций Красной армии еще не набрал полный ход. Но именно тогда, на шлиссельбургском льду, под хмурым зимним небом, впервые сверкнула искра Победы.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89149" y="343971"/>
            <a:ext cx="37417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</a:t>
            </a:r>
            <a:r>
              <a:rPr lang="ru-RU" sz="4400" b="1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скра Победы</a:t>
            </a:r>
            <a:endParaRPr lang="ru-RU" sz="4400" b="1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048" r="-423" b="3125"/>
          <a:stretch/>
        </p:blipFill>
        <p:spPr>
          <a:xfrm>
            <a:off x="6397623" y="0"/>
            <a:ext cx="4958735" cy="685799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8257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" r="244" b="164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28850" y="2271712"/>
            <a:ext cx="787241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18 января -  </a:t>
            </a:r>
            <a:r>
              <a:rPr lang="ru-RU" sz="4400" b="1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ДЕНЬ ПРОРЫВА </a:t>
            </a:r>
          </a:p>
          <a:p>
            <a:pPr algn="ctr"/>
            <a:r>
              <a:rPr lang="ru-RU" sz="4400" b="1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БЛОКАДЫ ЛЕНИНГРАДА </a:t>
            </a:r>
            <a:endParaRPr lang="ru-RU" sz="4400" b="1" dirty="0">
              <a:ln w="1016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14676" y="4657726"/>
            <a:ext cx="64699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  <a:t>1943 – 2023 гг.</a:t>
            </a:r>
            <a:endParaRPr lang="ru-RU" sz="8000" dirty="0">
              <a:ln>
                <a:solidFill>
                  <a:srgbClr val="FF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034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3373" y="2114462"/>
            <a:ext cx="298132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18 ЯНВАРЯ 1943 года Красная армия прорвала блокаду Ленинграда.</a:t>
            </a:r>
          </a:p>
          <a:p>
            <a:r>
              <a:rPr lang="ru-RU" sz="2400" b="1" dirty="0"/>
              <a:t>Н</a:t>
            </a:r>
            <a:r>
              <a:rPr lang="ru-RU" sz="2400" b="1" dirty="0" smtClean="0"/>
              <a:t>ачало перелома в ходе Великой Отечественной войны.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76562" y="191186"/>
            <a:ext cx="66103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ПЕРВАЯ ИСКРА ПОБЕДЫ</a:t>
            </a:r>
            <a:endParaRPr lang="ru-RU" sz="4400" b="1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227" y="1055908"/>
            <a:ext cx="8776998" cy="558777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6474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0509" y="1184970"/>
            <a:ext cx="493871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Россия никогда не забудет этой даты: 18 января 1943 года. </a:t>
            </a:r>
          </a:p>
          <a:p>
            <a:r>
              <a:rPr lang="ru-RU" sz="2400" b="1" dirty="0" smtClean="0"/>
              <a:t>В этот день была прорвана блокада и спасен от гибели Ленинград. </a:t>
            </a:r>
          </a:p>
          <a:p>
            <a:r>
              <a:rPr lang="ru-RU" sz="2400" b="1" dirty="0" smtClean="0"/>
              <a:t>Да, после этой победы город на Неве еще год оставался осажденным, но смертельная хватка на горле Ленинграда ослабла. </a:t>
            </a:r>
          </a:p>
          <a:p>
            <a:r>
              <a:rPr lang="ru-RU" sz="2400" b="1" dirty="0" smtClean="0"/>
              <a:t>В те переломные дни завершалась и Сталинградская битва. </a:t>
            </a:r>
          </a:p>
          <a:p>
            <a:r>
              <a:rPr lang="ru-RU" sz="2400" b="1" dirty="0" smtClean="0"/>
              <a:t>Именно зимой 1943-го стало ясно: война закончится нашей ПОБЕДОЙ.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45623" y="286821"/>
            <a:ext cx="46869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18 ЯНВАРЯ 1943 г. </a:t>
            </a:r>
            <a:endParaRPr lang="ru-RU" sz="4400" b="1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73" t="3578" r="9732" b="3974"/>
          <a:stretch/>
        </p:blipFill>
        <p:spPr>
          <a:xfrm>
            <a:off x="5014913" y="1214437"/>
            <a:ext cx="7058025" cy="498633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208262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86726" y="201096"/>
            <a:ext cx="57954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 смертельном кольце</a:t>
            </a:r>
            <a:endParaRPr lang="ru-RU" sz="4400" b="1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7675" y="993339"/>
            <a:ext cx="526732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Блокадное кольцо сомкнулось вокруг Ленинграда 8 сентября 1941 года, в самые черные и безнадежные дни войны. </a:t>
            </a:r>
          </a:p>
          <a:p>
            <a:r>
              <a:rPr lang="ru-RU" sz="2400" b="1" dirty="0" smtClean="0"/>
              <a:t>Красная армия отступала. </a:t>
            </a:r>
          </a:p>
          <a:p>
            <a:r>
              <a:rPr lang="ru-RU" sz="2400" b="1" dirty="0" smtClean="0"/>
              <a:t>Вместе с жителями пригородных районов в тисках окружения оказались почти 3 млн мирных жителей. </a:t>
            </a:r>
          </a:p>
          <a:p>
            <a:r>
              <a:rPr lang="ru-RU" sz="2400" b="1" dirty="0" smtClean="0"/>
              <a:t>Немцам не удалось захватить колыбель революции. И следуя своей бесчеловечной логике, они приняли решение уничтожить город голодом и бомбежками. Шансов на жизнь они ленинградцам не оставляли.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938" t="14243" r="4435" b="3959"/>
          <a:stretch/>
        </p:blipFill>
        <p:spPr>
          <a:xfrm>
            <a:off x="5357813" y="1500186"/>
            <a:ext cx="6834187" cy="4534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064080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1949" y="750451"/>
            <a:ext cx="531018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Самым трудным временем было начало первой блокадной зимы. </a:t>
            </a:r>
          </a:p>
          <a:p>
            <a:r>
              <a:rPr lang="ru-RU" sz="2400" b="1" dirty="0" smtClean="0"/>
              <a:t>20 ноября ленинградцы стали получать 250 г хлеба по рабочей карточке и 125 г — по служащей и детской. Рабочие карточки полагались лишь третьей части жителей. </a:t>
            </a:r>
          </a:p>
          <a:p>
            <a:r>
              <a:rPr lang="ru-RU" sz="2400" b="1" dirty="0" smtClean="0"/>
              <a:t>Город голодал. Повысить норму удалось только 25 декабря. Рабочим прибавили по 100 г хлеба, служащим, иждивенцам и детям — по 75. </a:t>
            </a:r>
          </a:p>
          <a:p>
            <a:r>
              <a:rPr lang="ru-RU" sz="2400" b="1" dirty="0" smtClean="0"/>
              <a:t>Жизнь подчас зависела от лишних 5 г... Муку приходилось заменять гидроцеллюлозой — то есть, по существу, обработанной древесиной.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00025" y="114300"/>
            <a:ext cx="6686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872 дня блокадного ада</a:t>
            </a:r>
            <a:endParaRPr lang="ru-RU" sz="4000" b="1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712" y="2900398"/>
            <a:ext cx="5860401" cy="398617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12917" r="498"/>
          <a:stretch/>
        </p:blipFill>
        <p:spPr>
          <a:xfrm>
            <a:off x="6520219" y="128588"/>
            <a:ext cx="5671781" cy="348614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72586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27967" r="3129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1000" y="4047649"/>
            <a:ext cx="1114901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Блокада Ленинграда, по разным оценкам, унесла жизни 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от 600 тысяч до 1,5 миллиона жителей города. 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От фашистских бомбежек погибли лишь 3% людей,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остальные 97%  -  от голода: 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ежедневно от истощения умирали около 4 тысяч человек.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1476" y="728663"/>
            <a:ext cx="71911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  <a:t>ЭТО ЗАБЫВАТЬ НЕЛЬЗЯ!</a:t>
            </a:r>
            <a:endParaRPr lang="ru-RU" sz="5400" dirty="0">
              <a:ln>
                <a:solidFill>
                  <a:srgbClr val="FF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794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887" y="1502153"/>
            <a:ext cx="567213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Странички из дневника Тани Савичевой. </a:t>
            </a:r>
          </a:p>
          <a:p>
            <a:r>
              <a:rPr lang="ru-RU" sz="2000" b="1" dirty="0" smtClean="0"/>
              <a:t>В них не было ни страха, ни жалоб, ни отчаяния. Только скупая и лаконичная констатация жутких фактов:</a:t>
            </a:r>
          </a:p>
          <a:p>
            <a:r>
              <a:rPr lang="ru-RU" sz="2000" b="1" dirty="0" smtClean="0"/>
              <a:t>«28 декабря 1941 года. Женя умерла в 12.00 утра 1941 года».</a:t>
            </a:r>
          </a:p>
          <a:p>
            <a:r>
              <a:rPr lang="ru-RU" sz="2000" b="1" dirty="0" smtClean="0"/>
              <a:t>«Бабушка умерла 25 января в 3 часа 1942 г.».</a:t>
            </a:r>
          </a:p>
          <a:p>
            <a:r>
              <a:rPr lang="ru-RU" sz="2000" b="1" dirty="0" smtClean="0"/>
              <a:t>«Лека умер 17 марта в 5 часов утра. 1942 г.».</a:t>
            </a:r>
          </a:p>
          <a:p>
            <a:r>
              <a:rPr lang="ru-RU" sz="2000" b="1" dirty="0" smtClean="0"/>
              <a:t>«Дядя Вася умер 13 апреля в 2 часа ночи. 1942 год».</a:t>
            </a:r>
          </a:p>
          <a:p>
            <a:r>
              <a:rPr lang="ru-RU" sz="2000" b="1" dirty="0" smtClean="0"/>
              <a:t>«Дядя Леша, 10 мая в 4 часа дня. 1942 год».</a:t>
            </a:r>
          </a:p>
          <a:p>
            <a:r>
              <a:rPr lang="ru-RU" sz="2000" b="1" dirty="0" smtClean="0"/>
              <a:t>«Мама – 13 мая в 7 часов 30 минут утра. 1942 г.».</a:t>
            </a:r>
          </a:p>
          <a:p>
            <a:r>
              <a:rPr lang="ru-RU" sz="2000" b="1" dirty="0" smtClean="0"/>
              <a:t>«Савичевы умерли». «Умерли все». «Осталась одна Таня».</a:t>
            </a:r>
          </a:p>
          <a:p>
            <a:r>
              <a:rPr lang="ru-RU" sz="2000" b="1" dirty="0" smtClean="0"/>
              <a:t>Сердце Тани Савичевой остановилось 1 июля 1944 года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5787" y="0"/>
            <a:ext cx="45677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Нельзя забыть, </a:t>
            </a:r>
          </a:p>
          <a:p>
            <a:r>
              <a:rPr lang="ru-RU" sz="4400" b="1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нельзя простить…</a:t>
            </a:r>
            <a:endParaRPr lang="ru-RU" sz="4400" b="1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989" y="0"/>
            <a:ext cx="5767512" cy="4333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710238" y="4345245"/>
            <a:ext cx="62103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  <a:t>Таня Савичева </a:t>
            </a:r>
            <a:r>
              <a:rPr lang="ru-RU" sz="2400" b="1" dirty="0" smtClean="0"/>
              <a:t>– советская школьница, автор дневника в записной книжке, который она вела с начала блокады Ленинграда. </a:t>
            </a:r>
          </a:p>
          <a:p>
            <a:pPr algn="r"/>
            <a:r>
              <a:rPr lang="ru-RU" sz="2400" b="1" dirty="0" smtClean="0"/>
              <a:t>Дневник Савичевой предъявили на Нюрнбергском процессе, как документ, обвиняющий фашизм.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872461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6236" y="164664"/>
            <a:ext cx="4667251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Зима выдалась исключительно холодной — морозы доходили до −32 градусов. Электричества не было, водопровод замерз, канализация не работала. Последней ниточкой, связывавшей город со страной, стала ладожская ледовая Дорога жизни. </a:t>
            </a:r>
          </a:p>
          <a:p>
            <a:r>
              <a:rPr lang="ru-RU" sz="2400" b="1" dirty="0" smtClean="0"/>
              <a:t>На Нюрнбергском процессе было установлено, что жертвами блокады стали 649 тыс. мирных жителей, современные историки считают, что в действительности эта цифра составила не менее 800 тыс. Большинство из них унес голод.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229226" y="171448"/>
            <a:ext cx="65970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ЛЕДОВАЯ ДОРОГА ЖИЗНИ</a:t>
            </a:r>
            <a:endParaRPr lang="ru-RU" sz="4400" b="1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941" r="2991" b="24167"/>
          <a:stretch/>
        </p:blipFill>
        <p:spPr>
          <a:xfrm>
            <a:off x="4786312" y="2257425"/>
            <a:ext cx="7266722" cy="432911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5500688" y="1042988"/>
            <a:ext cx="5989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Каждая 4-я машина не вернулась из рейса.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725556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1" y="0"/>
            <a:ext cx="6243637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Город защищали два фронта — Ленинградский, которым командовал генерал-полковник Леонид Говоров, и Волховский генерала армии Кирилла Мерецкова.</a:t>
            </a:r>
          </a:p>
          <a:p>
            <a:r>
              <a:rPr lang="ru-RU" sz="2400" b="1" dirty="0" smtClean="0"/>
              <a:t>Самое короткое расстояние между позициями Ленинградского и Волховского фронта — это Шлиссельбургско-Синявинский выступ в районе поселка Мга. От 12 до 18 км.  </a:t>
            </a:r>
          </a:p>
          <a:p>
            <a:r>
              <a:rPr lang="ru-RU" sz="2400" b="1" dirty="0" smtClean="0"/>
              <a:t>Немцы обороняли эту пядь земли изобретательно и яростно. Туда и было решено нанести удар. В разработке операции принимали участие и представители Ставки — Климент Ворошилов и Георгий Жуков. </a:t>
            </a:r>
          </a:p>
          <a:p>
            <a:r>
              <a:rPr lang="ru-RU" sz="2400" b="1" dirty="0" smtClean="0"/>
              <a:t>Прорывную операцию назвали «Искра», памятуя крылатое: «Из искры возгорится пламя...»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415089" y="142875"/>
            <a:ext cx="54149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«Из искры возгорится пламя...»</a:t>
            </a:r>
          </a:p>
          <a:p>
            <a:r>
              <a:rPr lang="ru-RU" sz="2800" b="1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Операция «Искра» – </a:t>
            </a:r>
          </a:p>
          <a:p>
            <a:r>
              <a:rPr lang="ru-RU" sz="2800" b="1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 12 по 30 января 1943 года.</a:t>
            </a:r>
            <a:endParaRPr lang="ru-RU" sz="2800" b="1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0640" t="1470" r="3260" b="10000"/>
          <a:stretch/>
        </p:blipFill>
        <p:spPr>
          <a:xfrm>
            <a:off x="6272213" y="2414588"/>
            <a:ext cx="5919787" cy="444341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984433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1150</Words>
  <Application>Microsoft Office PowerPoint</Application>
  <PresentationFormat>Широкоэкранный</PresentationFormat>
  <Paragraphs>86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80-летие  ПРОРЫВА БЛОКАДЫ ЛЕНИНГРАДА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80-ЛЕТИЕ ПРОРЫВА БЛОКАДЫ ЛЕНИНГРАДА</dc:title>
  <dc:creator>Учитель</dc:creator>
  <cp:lastModifiedBy>Учитель</cp:lastModifiedBy>
  <cp:revision>35</cp:revision>
  <dcterms:created xsi:type="dcterms:W3CDTF">2023-01-11T04:46:16Z</dcterms:created>
  <dcterms:modified xsi:type="dcterms:W3CDTF">2023-01-11T09:57:49Z</dcterms:modified>
</cp:coreProperties>
</file>